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sldIdLst>
    <p:sldId id="257" r:id="rId6"/>
    <p:sldId id="259" r:id="rId7"/>
    <p:sldId id="260" r:id="rId8"/>
    <p:sldId id="261" r:id="rId9"/>
    <p:sldId id="262" r:id="rId10"/>
    <p:sldId id="263" r:id="rId11"/>
    <p:sldId id="265" r:id="rId12"/>
    <p:sldId id="264" r:id="rId13"/>
    <p:sldId id="266" r:id="rId14"/>
    <p:sldId id="268"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spTree>
    <p:extLst>
      <p:ext uri="{BB962C8B-B14F-4D97-AF65-F5344CB8AC3E}">
        <p14:creationId xmlns:p14="http://schemas.microsoft.com/office/powerpoint/2010/main" val="472657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spTree>
    <p:extLst>
      <p:ext uri="{BB962C8B-B14F-4D97-AF65-F5344CB8AC3E}">
        <p14:creationId xmlns:p14="http://schemas.microsoft.com/office/powerpoint/2010/main" val="3611429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spTree>
    <p:extLst>
      <p:ext uri="{BB962C8B-B14F-4D97-AF65-F5344CB8AC3E}">
        <p14:creationId xmlns:p14="http://schemas.microsoft.com/office/powerpoint/2010/main" val="224060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555DD75-5154-4773-A856-392E857F5D5C}" type="datetimeFigureOut">
              <a:rPr lang="en-US" smtClean="0"/>
              <a:t>2/17/2021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FC99FD7-213F-438E-9229-271DA83410DE}"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3FC99FD7-213F-438E-9229-271DA83410D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555DD75-5154-4773-A856-392E857F5D5C}" type="datetimeFigureOut">
              <a:rPr lang="en-US" smtClean="0"/>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555DD75-5154-4773-A856-392E857F5D5C}" type="datetimeFigureOut">
              <a:rPr lang="en-US" smtClean="0"/>
              <a:t>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555DD75-5154-4773-A856-392E857F5D5C}" type="datetimeFigureOut">
              <a:rPr lang="en-US" smtClean="0"/>
              <a:t>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5DD75-5154-4773-A856-392E857F5D5C}" type="datetimeFigureOut">
              <a:rPr lang="en-US" smtClean="0"/>
              <a:t>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555DD75-5154-4773-A856-392E857F5D5C}" type="datetimeFigureOut">
              <a:rPr lang="en-US" smtClean="0"/>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spTree>
    <p:extLst>
      <p:ext uri="{BB962C8B-B14F-4D97-AF65-F5344CB8AC3E}">
        <p14:creationId xmlns:p14="http://schemas.microsoft.com/office/powerpoint/2010/main" val="11582463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555DD75-5154-4773-A856-392E857F5D5C}" type="datetimeFigureOut">
              <a:rPr lang="en-US" smtClean="0"/>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2555DD75-5154-4773-A856-392E857F5D5C}" type="datetimeFigureOut">
              <a:rPr lang="en-US" smtClean="0"/>
              <a:t>2/17/2021</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FC99FD7-213F-438E-9229-271DA83410DE}" type="slidenum">
              <a:rPr lang="en-US" smtClean="0"/>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2555DD75-5154-4773-A856-392E857F5D5C}" type="datetimeFigureOut">
              <a:rPr lang="en-US" smtClean="0"/>
              <a:t>2/17/2021</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FC99FD7-213F-438E-9229-271DA83410DE}"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2555DD75-5154-4773-A856-392E857F5D5C}" type="datetimeFigureOut">
              <a:rPr lang="en-US" smtClean="0"/>
              <a:t>2/17/2021</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3FC99FD7-213F-438E-9229-271DA83410DE}"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2555DD75-5154-4773-A856-392E857F5D5C}" type="datetimeFigureOut">
              <a:rPr lang="en-US" smtClean="0"/>
              <a:t>2/17/2021</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2555DD75-5154-4773-A856-392E857F5D5C}" type="datetimeFigureOut">
              <a:rPr lang="en-US" smtClean="0"/>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FC99FD7-213F-438E-9229-271DA83410DE}"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555DD75-5154-4773-A856-392E857F5D5C}" type="datetimeFigureOut">
              <a:rPr lang="en-US" smtClean="0"/>
              <a:t>2/17/2021</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555DD75-5154-4773-A856-392E857F5D5C}" type="datetimeFigureOut">
              <a:rPr lang="en-US" smtClean="0"/>
              <a:t>2/17/2021</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spTree>
    <p:extLst>
      <p:ext uri="{BB962C8B-B14F-4D97-AF65-F5344CB8AC3E}">
        <p14:creationId xmlns:p14="http://schemas.microsoft.com/office/powerpoint/2010/main" val="33448616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2555DD75-5154-4773-A856-392E857F5D5C}" type="datetimeFigureOut">
              <a:rPr lang="en-US" smtClean="0"/>
              <a:t>2/17/2021</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FC99FD7-213F-438E-9229-271DA83410DE}"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555DD75-5154-4773-A856-392E857F5D5C}" type="datetimeFigureOut">
              <a:rPr lang="en-US" smtClean="0"/>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C99FD7-213F-438E-9229-271DA83410DE}"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555DD75-5154-4773-A856-392E857F5D5C}" type="datetimeFigureOut">
              <a:rPr lang="en-US" smtClean="0"/>
              <a:t>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55DD75-5154-4773-A856-392E857F5D5C}" type="datetimeFigureOut">
              <a:rPr lang="en-US" smtClean="0"/>
              <a:t>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55DD75-5154-4773-A856-392E857F5D5C}" type="datetimeFigureOut">
              <a:rPr lang="en-US" smtClean="0"/>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C99FD7-213F-438E-9229-271DA83410DE}" type="slidenum">
              <a:rPr lang="en-US" smtClean="0"/>
              <a:t>‹#›</a:t>
            </a:fld>
            <a:endParaRPr lang="en-US"/>
          </a:p>
        </p:txBody>
      </p:sp>
    </p:spTree>
    <p:extLst>
      <p:ext uri="{BB962C8B-B14F-4D97-AF65-F5344CB8AC3E}">
        <p14:creationId xmlns:p14="http://schemas.microsoft.com/office/powerpoint/2010/main" val="50210416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555DD75-5154-4773-A856-392E857F5D5C}" type="datetimeFigureOut">
              <a:rPr lang="en-US" smtClean="0"/>
              <a:t>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555DD75-5154-4773-A856-392E857F5D5C}" type="datetimeFigureOut">
              <a:rPr lang="en-US" smtClean="0"/>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C99FD7-213F-438E-9229-271DA83410DE}"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5DD75-5154-4773-A856-392E857F5D5C}" type="datetimeFigureOut">
              <a:rPr lang="en-US" smtClean="0"/>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C99FD7-213F-438E-9229-271DA83410DE}"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555DD75-5154-4773-A856-392E857F5D5C}" type="datetimeFigureOut">
              <a:rPr lang="en-US" smtClean="0"/>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C99FD7-213F-438E-9229-271DA83410DE}"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555DD75-5154-4773-A856-392E857F5D5C}" type="datetimeFigureOut">
              <a:rPr lang="en-US" smtClean="0"/>
              <a:t>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55DD75-5154-4773-A856-392E857F5D5C}" type="datetimeFigureOut">
              <a:rPr lang="en-US" smtClean="0"/>
              <a:t>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C99FD7-213F-438E-9229-271DA83410DE}" type="slidenum">
              <a:rPr lang="en-US" smtClean="0"/>
              <a:t>‹#›</a:t>
            </a:fld>
            <a:endParaRPr lang="en-US"/>
          </a:p>
        </p:txBody>
      </p:sp>
    </p:spTree>
    <p:extLst>
      <p:ext uri="{BB962C8B-B14F-4D97-AF65-F5344CB8AC3E}">
        <p14:creationId xmlns:p14="http://schemas.microsoft.com/office/powerpoint/2010/main" val="335022587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55DD75-5154-4773-A856-392E857F5D5C}" type="datetimeFigureOut">
              <a:rPr lang="en-US" smtClean="0"/>
              <a:t>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555DD75-5154-4773-A856-392E857F5D5C}" type="datetimeFigureOut">
              <a:rPr lang="en-US" smtClean="0"/>
              <a:t>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555DD75-5154-4773-A856-392E857F5D5C}" type="datetimeFigureOut">
              <a:rPr lang="en-US" smtClean="0"/>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C99FD7-213F-438E-9229-271DA83410DE}"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5DD75-5154-4773-A856-392E857F5D5C}" type="datetimeFigureOut">
              <a:rPr lang="en-US" smtClean="0"/>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C99FD7-213F-438E-9229-271DA83410DE}"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555DD75-5154-4773-A856-392E857F5D5C}" type="datetimeFigureOut">
              <a:rPr lang="en-US" smtClean="0"/>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C99FD7-213F-438E-9229-271DA83410DE}"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55DD75-5154-4773-A856-392E857F5D5C}" type="datetimeFigureOut">
              <a:rPr lang="en-US" smtClean="0"/>
              <a:t>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C99FD7-213F-438E-9229-271DA83410DE}" type="slidenum">
              <a:rPr lang="en-US" smtClean="0"/>
              <a:t>‹#›</a:t>
            </a:fld>
            <a:endParaRPr lang="en-US"/>
          </a:p>
        </p:txBody>
      </p:sp>
    </p:spTree>
    <p:extLst>
      <p:ext uri="{BB962C8B-B14F-4D97-AF65-F5344CB8AC3E}">
        <p14:creationId xmlns:p14="http://schemas.microsoft.com/office/powerpoint/2010/main" val="2280935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5DD75-5154-4773-A856-392E857F5D5C}" type="datetimeFigureOut">
              <a:rPr lang="en-US" smtClean="0"/>
              <a:t>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C99FD7-213F-438E-9229-271DA83410DE}" type="slidenum">
              <a:rPr lang="en-US" smtClean="0"/>
              <a:t>‹#›</a:t>
            </a:fld>
            <a:endParaRPr lang="en-US"/>
          </a:p>
        </p:txBody>
      </p:sp>
    </p:spTree>
    <p:extLst>
      <p:ext uri="{BB962C8B-B14F-4D97-AF65-F5344CB8AC3E}">
        <p14:creationId xmlns:p14="http://schemas.microsoft.com/office/powerpoint/2010/main" val="1342713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5DD75-5154-4773-A856-392E857F5D5C}" type="datetimeFigureOut">
              <a:rPr lang="en-US" smtClean="0"/>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C99FD7-213F-438E-9229-271DA83410DE}" type="slidenum">
              <a:rPr lang="en-US" smtClean="0"/>
              <a:t>‹#›</a:t>
            </a:fld>
            <a:endParaRPr lang="en-US"/>
          </a:p>
        </p:txBody>
      </p:sp>
    </p:spTree>
    <p:extLst>
      <p:ext uri="{BB962C8B-B14F-4D97-AF65-F5344CB8AC3E}">
        <p14:creationId xmlns:p14="http://schemas.microsoft.com/office/powerpoint/2010/main" val="1754954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5DD75-5154-4773-A856-392E857F5D5C}" type="datetimeFigureOut">
              <a:rPr lang="en-US" smtClean="0"/>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C99FD7-213F-438E-9229-271DA83410DE}" type="slidenum">
              <a:rPr lang="en-US" smtClean="0"/>
              <a:t>‹#›</a:t>
            </a:fld>
            <a:endParaRPr lang="en-US"/>
          </a:p>
        </p:txBody>
      </p:sp>
    </p:spTree>
    <p:extLst>
      <p:ext uri="{BB962C8B-B14F-4D97-AF65-F5344CB8AC3E}">
        <p14:creationId xmlns:p14="http://schemas.microsoft.com/office/powerpoint/2010/main" val="1066727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55DD75-5154-4773-A856-392E857F5D5C}" type="datetimeFigureOut">
              <a:rPr lang="en-US" smtClean="0"/>
              <a:t>2/17/2021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C99FD7-213F-438E-9229-271DA83410DE}" type="slidenum">
              <a:rPr lang="en-US" smtClean="0"/>
              <a:t>‹#›</a:t>
            </a:fld>
            <a:endParaRPr lang="en-US"/>
          </a:p>
        </p:txBody>
      </p:sp>
    </p:spTree>
    <p:extLst>
      <p:ext uri="{BB962C8B-B14F-4D97-AF65-F5344CB8AC3E}">
        <p14:creationId xmlns:p14="http://schemas.microsoft.com/office/powerpoint/2010/main" val="1586410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555DD75-5154-4773-A856-392E857F5D5C}" type="datetimeFigureOut">
              <a:rPr lang="en-US" smtClean="0"/>
              <a:t>2/17/2021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FC99FD7-213F-438E-9229-271DA83410DE}"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555DD75-5154-4773-A856-392E857F5D5C}" type="datetimeFigureOut">
              <a:rPr lang="en-US" smtClean="0"/>
              <a:t>2/17/2021</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FC99FD7-213F-438E-9229-271DA83410DE}"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555DD75-5154-4773-A856-392E857F5D5C}" type="datetimeFigureOut">
              <a:rPr lang="en-US" smtClean="0"/>
              <a:t>2/17/2021</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FC99FD7-213F-438E-9229-271DA83410DE}"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555DD75-5154-4773-A856-392E857F5D5C}" type="datetimeFigureOut">
              <a:rPr lang="en-US" smtClean="0"/>
              <a:t>2/17/2021</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FC99FD7-213F-438E-9229-271DA83410DE}"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48" y="161544"/>
            <a:ext cx="8302752" cy="600456"/>
          </a:xfrm>
        </p:spPr>
        <p:txBody>
          <a:bodyPr>
            <a:normAutofit fontScale="90000"/>
          </a:bodyPr>
          <a:lstStyle/>
          <a:p>
            <a:r>
              <a:rPr lang="en-US" sz="2400" dirty="0" smtClean="0">
                <a:solidFill>
                  <a:srgbClr val="FF0000"/>
                </a:solidFill>
              </a:rPr>
              <a:t>AN PHU</a:t>
            </a:r>
            <a:r>
              <a:rPr lang="en-US" sz="2400" dirty="0" smtClean="0">
                <a:solidFill>
                  <a:srgbClr val="FF0000"/>
                </a:solidFill>
              </a:rPr>
              <a:t> </a:t>
            </a:r>
            <a:r>
              <a:rPr lang="en-US" sz="2400" dirty="0" smtClean="0">
                <a:solidFill>
                  <a:srgbClr val="FF0000"/>
                </a:solidFill>
              </a:rPr>
              <a:t>JUNIOR HIGH SCHOOL</a:t>
            </a:r>
            <a:br>
              <a:rPr lang="en-US" sz="2400" dirty="0" smtClean="0">
                <a:solidFill>
                  <a:srgbClr val="FF0000"/>
                </a:solidFill>
              </a:rPr>
            </a:br>
            <a:r>
              <a:rPr lang="en-US" sz="2400" dirty="0" smtClean="0">
                <a:solidFill>
                  <a:srgbClr val="FF0000"/>
                </a:solidFill>
              </a:rPr>
              <a:t>THU DUC CITY</a:t>
            </a:r>
            <a:endParaRPr lang="en-US" sz="2400" dirty="0">
              <a:solidFill>
                <a:srgbClr val="FF0000"/>
              </a:solidFill>
            </a:endParaRPr>
          </a:p>
        </p:txBody>
      </p:sp>
      <p:sp>
        <p:nvSpPr>
          <p:cNvPr id="3" name="Text Placeholder 2"/>
          <p:cNvSpPr>
            <a:spLocks noGrp="1"/>
          </p:cNvSpPr>
          <p:nvPr>
            <p:ph type="body" idx="1"/>
          </p:nvPr>
        </p:nvSpPr>
        <p:spPr>
          <a:xfrm>
            <a:off x="228600" y="4586288"/>
            <a:ext cx="8915400" cy="2119312"/>
          </a:xfrm>
        </p:spPr>
        <p:txBody>
          <a:bodyPr>
            <a:normAutofit fontScale="70000" lnSpcReduction="20000"/>
          </a:bodyPr>
          <a:lstStyle/>
          <a:p>
            <a:pPr algn="ctr"/>
            <a:r>
              <a:rPr lang="en-US" sz="7300" dirty="0" smtClean="0">
                <a:solidFill>
                  <a:srgbClr val="FFFF00"/>
                </a:solidFill>
              </a:rPr>
              <a:t>OFFLINE ENGLISH TEACHING</a:t>
            </a:r>
          </a:p>
          <a:p>
            <a:endParaRPr lang="en-US" dirty="0"/>
          </a:p>
          <a:p>
            <a:endParaRPr lang="en-US" dirty="0" smtClean="0"/>
          </a:p>
          <a:p>
            <a:r>
              <a:rPr lang="en-US" dirty="0" smtClean="0">
                <a:solidFill>
                  <a:srgbClr val="FFFF00"/>
                </a:solidFill>
              </a:rPr>
              <a:t>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1752600"/>
            <a:ext cx="4952999" cy="2514600"/>
          </a:xfrm>
          <a:prstGeom prst="rect">
            <a:avLst/>
          </a:prstGeom>
        </p:spPr>
      </p:pic>
    </p:spTree>
    <p:extLst>
      <p:ext uri="{BB962C8B-B14F-4D97-AF65-F5344CB8AC3E}">
        <p14:creationId xmlns:p14="http://schemas.microsoft.com/office/powerpoint/2010/main" val="2230594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HOMEWORK</a:t>
            </a:r>
            <a:endParaRPr lang="en-US" dirty="0">
              <a:solidFill>
                <a:srgbClr val="FF0000"/>
              </a:solidFill>
            </a:endParaRPr>
          </a:p>
        </p:txBody>
      </p:sp>
      <p:sp>
        <p:nvSpPr>
          <p:cNvPr id="3" name="TextBox 2"/>
          <p:cNvSpPr txBox="1"/>
          <p:nvPr/>
        </p:nvSpPr>
        <p:spPr>
          <a:xfrm>
            <a:off x="685800" y="1828800"/>
            <a:ext cx="6400800" cy="1754326"/>
          </a:xfrm>
          <a:prstGeom prst="rect">
            <a:avLst/>
          </a:prstGeom>
          <a:noFill/>
        </p:spPr>
        <p:txBody>
          <a:bodyPr wrap="square" rtlCol="0">
            <a:spAutoFit/>
          </a:bodyPr>
          <a:lstStyle/>
          <a:p>
            <a:pPr marL="342900" indent="-342900">
              <a:buAutoNum type="arabicPeriod"/>
            </a:pPr>
            <a:r>
              <a:rPr lang="en-US" b="1" dirty="0" smtClean="0"/>
              <a:t>Learn by heart all new words in lesson one.</a:t>
            </a:r>
          </a:p>
          <a:p>
            <a:pPr marL="342900" indent="-342900">
              <a:buAutoNum type="arabicPeriod"/>
            </a:pPr>
            <a:endParaRPr lang="en-US" b="1" dirty="0" smtClean="0"/>
          </a:p>
          <a:p>
            <a:pPr marL="342900" indent="-342900">
              <a:buAutoNum type="arabicPeriod"/>
            </a:pPr>
            <a:r>
              <a:rPr lang="en-US" b="1" dirty="0"/>
              <a:t>M</a:t>
            </a:r>
            <a:r>
              <a:rPr lang="en-US" b="1" dirty="0" smtClean="0"/>
              <a:t>ake one sentence with each new word.</a:t>
            </a:r>
          </a:p>
          <a:p>
            <a:pPr marL="342900" indent="-342900">
              <a:buAutoNum type="arabicPeriod"/>
            </a:pPr>
            <a:endParaRPr lang="en-US" b="1" dirty="0" smtClean="0"/>
          </a:p>
          <a:p>
            <a:pPr marL="342900" indent="-342900">
              <a:buAutoNum type="arabicPeriod"/>
            </a:pPr>
            <a:r>
              <a:rPr lang="en-US" b="1" dirty="0" smtClean="0"/>
              <a:t>Make a list of things you can do to save water, electricity. (use your own words.)</a:t>
            </a:r>
            <a:endParaRPr lang="en-US" b="1" dirty="0"/>
          </a:p>
        </p:txBody>
      </p:sp>
    </p:spTree>
    <p:extLst>
      <p:ext uri="{BB962C8B-B14F-4D97-AF65-F5344CB8AC3E}">
        <p14:creationId xmlns:p14="http://schemas.microsoft.com/office/powerpoint/2010/main" val="903536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600200"/>
            <a:ext cx="8458200" cy="1780108"/>
          </a:xfrm>
        </p:spPr>
        <p:txBody>
          <a:bodyPr/>
          <a:lstStyle/>
          <a:p>
            <a:r>
              <a:rPr lang="en-US" dirty="0" smtClean="0">
                <a:solidFill>
                  <a:srgbClr val="FF0000"/>
                </a:solidFill>
              </a:rPr>
              <a:t>THIS IS THE END OF LESSON ONE</a:t>
            </a:r>
            <a:endParaRPr lang="en-US" dirty="0">
              <a:solidFill>
                <a:srgbClr val="FF0000"/>
              </a:solidFill>
            </a:endParaRPr>
          </a:p>
        </p:txBody>
      </p:sp>
    </p:spTree>
    <p:extLst>
      <p:ext uri="{BB962C8B-B14F-4D97-AF65-F5344CB8AC3E}">
        <p14:creationId xmlns:p14="http://schemas.microsoft.com/office/powerpoint/2010/main" val="11476959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371600"/>
          </a:xfrm>
        </p:spPr>
        <p:txBody>
          <a:bodyPr>
            <a:normAutofit fontScale="90000"/>
          </a:bodyPr>
          <a:lstStyle/>
          <a:p>
            <a:pPr lvl="0"/>
            <a:r>
              <a:rPr lang="en-US" b="1" dirty="0"/>
              <a:t>UNIT SEVEN</a:t>
            </a:r>
            <a:r>
              <a:rPr lang="en-US" dirty="0"/>
              <a:t/>
            </a:r>
            <a:br>
              <a:rPr lang="en-US" dirty="0"/>
            </a:br>
            <a:r>
              <a:rPr lang="en-US" b="1" dirty="0" smtClean="0">
                <a:solidFill>
                  <a:srgbClr val="7030A0"/>
                </a:solidFill>
              </a:rPr>
              <a:t>SAVING ENERGY</a:t>
            </a:r>
            <a:br>
              <a:rPr lang="en-US" b="1" dirty="0" smtClean="0">
                <a:solidFill>
                  <a:srgbClr val="7030A0"/>
                </a:solidFill>
              </a:rPr>
            </a:br>
            <a:r>
              <a:rPr lang="en-US" sz="2700" b="1" dirty="0" smtClean="0">
                <a:solidFill>
                  <a:srgbClr val="7030A0"/>
                </a:solidFill>
              </a:rPr>
              <a:t>Lesson one</a:t>
            </a:r>
            <a:r>
              <a:rPr lang="en-US" dirty="0" smtClean="0">
                <a:solidFill>
                  <a:srgbClr val="7030A0"/>
                </a:solidFill>
              </a:rPr>
              <a:t/>
            </a:r>
            <a:br>
              <a:rPr lang="en-US" dirty="0" smtClean="0">
                <a:solidFill>
                  <a:srgbClr val="7030A0"/>
                </a:solidFill>
              </a:rPr>
            </a:br>
            <a:endParaRPr lang="en-US" dirty="0"/>
          </a:p>
        </p:txBody>
      </p:sp>
      <p:sp>
        <p:nvSpPr>
          <p:cNvPr id="3" name="Subtitle 2"/>
          <p:cNvSpPr>
            <a:spLocks noGrp="1"/>
          </p:cNvSpPr>
          <p:nvPr>
            <p:ph type="subTitle" idx="1"/>
          </p:nvPr>
        </p:nvSpPr>
        <p:spPr>
          <a:xfrm>
            <a:off x="76200" y="1447800"/>
            <a:ext cx="8991600" cy="1752600"/>
          </a:xfrm>
        </p:spPr>
        <p:txBody>
          <a:bodyPr>
            <a:normAutofit fontScale="92500"/>
          </a:bodyPr>
          <a:lstStyle/>
          <a:p>
            <a:pPr algn="l"/>
            <a:r>
              <a:rPr lang="en-US" dirty="0" smtClean="0">
                <a:solidFill>
                  <a:schemeClr val="tx1"/>
                </a:solidFill>
              </a:rPr>
              <a:t>I. </a:t>
            </a:r>
            <a:r>
              <a:rPr lang="en-US" b="1" dirty="0">
                <a:solidFill>
                  <a:schemeClr val="tx1"/>
                </a:solidFill>
              </a:rPr>
              <a:t>GETTING STARTED</a:t>
            </a:r>
            <a:endParaRPr lang="en-US" dirty="0">
              <a:solidFill>
                <a:schemeClr val="tx1"/>
              </a:solidFill>
            </a:endParaRPr>
          </a:p>
          <a:p>
            <a:pPr lvl="0"/>
            <a:r>
              <a:rPr lang="en-US" dirty="0" smtClean="0">
                <a:solidFill>
                  <a:srgbClr val="C00000"/>
                </a:solidFill>
              </a:rPr>
              <a:t>Look at the pictures. </a:t>
            </a:r>
          </a:p>
          <a:p>
            <a:pPr lvl="0"/>
            <a:r>
              <a:rPr lang="en-US" dirty="0" smtClean="0">
                <a:solidFill>
                  <a:srgbClr val="C00000"/>
                </a:solidFill>
              </a:rPr>
              <a:t>Make </a:t>
            </a:r>
            <a:r>
              <a:rPr lang="en-US" dirty="0">
                <a:solidFill>
                  <a:srgbClr val="C00000"/>
                </a:solidFill>
              </a:rPr>
              <a:t>a list of things your family could do to save energy</a:t>
            </a:r>
            <a:r>
              <a:rPr lang="en-US" dirty="0" smtClean="0">
                <a:solidFill>
                  <a:srgbClr val="C00000"/>
                </a:solidFill>
              </a:rPr>
              <a:t>.</a:t>
            </a:r>
          </a:p>
          <a:p>
            <a:pPr lvl="0"/>
            <a:endParaRPr lang="en-US" dirty="0">
              <a:solidFill>
                <a:srgbClr val="C00000"/>
              </a:solidFill>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743201" y="457198"/>
            <a:ext cx="3505201" cy="8991601"/>
          </a:xfrm>
          <a:prstGeom prst="rect">
            <a:avLst/>
          </a:prstGeom>
        </p:spPr>
      </p:pic>
    </p:spTree>
    <p:extLst>
      <p:ext uri="{BB962C8B-B14F-4D97-AF65-F5344CB8AC3E}">
        <p14:creationId xmlns:p14="http://schemas.microsoft.com/office/powerpoint/2010/main" val="2695359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1000"/>
                                        <p:tgtEl>
                                          <p:spTgt spid="4"/>
                                        </p:tgtEl>
                                      </p:cBhvr>
                                    </p:animEffect>
                                    <p:anim calcmode="lin" valueType="num">
                                      <p:cBhvr>
                                        <p:cTn id="28" dur="1000" fill="hold"/>
                                        <p:tgtEl>
                                          <p:spTgt spid="4"/>
                                        </p:tgtEl>
                                        <p:attrNameLst>
                                          <p:attrName>ppt_x</p:attrName>
                                        </p:attrNameLst>
                                      </p:cBhvr>
                                      <p:tavLst>
                                        <p:tav tm="0">
                                          <p:val>
                                            <p:strVal val="#ppt_x"/>
                                          </p:val>
                                        </p:tav>
                                        <p:tav tm="100000">
                                          <p:val>
                                            <p:strVal val="#ppt_x"/>
                                          </p:val>
                                        </p:tav>
                                      </p:tavLst>
                                    </p:anim>
                                    <p:anim calcmode="lin" valueType="num">
                                      <p:cBhvr>
                                        <p:cTn id="2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991600" cy="990600"/>
          </a:xfrm>
        </p:spPr>
        <p:txBody>
          <a:bodyPr>
            <a:noAutofit/>
          </a:bodyPr>
          <a:lstStyle/>
          <a:p>
            <a:pPr algn="ctr"/>
            <a:r>
              <a:rPr lang="en-US" sz="2400" i="1" dirty="0">
                <a:ea typeface="Freeform" pitchFamily="18" charset="0"/>
                <a:cs typeface="Freeform" pitchFamily="18" charset="0"/>
              </a:rPr>
              <a:t>Fill in the blank in each sentence with the correct verbs </a:t>
            </a:r>
            <a:r>
              <a:rPr lang="en-US" sz="2400" i="1" dirty="0" smtClean="0">
                <a:ea typeface="Freeform" pitchFamily="18" charset="0"/>
                <a:cs typeface="Freeform" pitchFamily="18" charset="0"/>
              </a:rPr>
              <a:t>below.</a:t>
            </a:r>
            <a:r>
              <a:rPr lang="en-US" sz="2400" dirty="0">
                <a:ea typeface="Freeform" pitchFamily="18" charset="0"/>
                <a:cs typeface="Freeform" pitchFamily="18" charset="0"/>
              </a:rPr>
              <a:t/>
            </a:r>
            <a:br>
              <a:rPr lang="en-US" sz="2400" dirty="0">
                <a:ea typeface="Freeform" pitchFamily="18" charset="0"/>
                <a:cs typeface="Freeform" pitchFamily="18" charset="0"/>
              </a:rPr>
            </a:br>
            <a:r>
              <a:rPr lang="en-US" sz="2400" dirty="0">
                <a:ea typeface="Freeform" pitchFamily="18" charset="0"/>
                <a:cs typeface="Freeform" pitchFamily="18" charset="0"/>
              </a:rPr>
              <a:t>(</a:t>
            </a:r>
            <a:r>
              <a:rPr lang="en-US" sz="2400" dirty="0" err="1">
                <a:ea typeface="Freeform" pitchFamily="18" charset="0"/>
                <a:cs typeface="Freeform" pitchFamily="18" charset="0"/>
              </a:rPr>
              <a:t>điền</a:t>
            </a:r>
            <a:r>
              <a:rPr lang="en-US" sz="2400" dirty="0">
                <a:ea typeface="Freeform" pitchFamily="18" charset="0"/>
                <a:cs typeface="Freeform" pitchFamily="18" charset="0"/>
              </a:rPr>
              <a:t> </a:t>
            </a:r>
            <a:r>
              <a:rPr lang="en-US" sz="2400" dirty="0" err="1">
                <a:ea typeface="Freeform" pitchFamily="18" charset="0"/>
                <a:cs typeface="Freeform" pitchFamily="18" charset="0"/>
              </a:rPr>
              <a:t>vào</a:t>
            </a:r>
            <a:r>
              <a:rPr lang="en-US" sz="2400" dirty="0">
                <a:ea typeface="Freeform" pitchFamily="18" charset="0"/>
                <a:cs typeface="Freeform" pitchFamily="18" charset="0"/>
              </a:rPr>
              <a:t> </a:t>
            </a:r>
            <a:r>
              <a:rPr lang="en-US" sz="2400" dirty="0" err="1">
                <a:ea typeface="Freeform" pitchFamily="18" charset="0"/>
                <a:cs typeface="Freeform" pitchFamily="18" charset="0"/>
              </a:rPr>
              <a:t>chổ</a:t>
            </a:r>
            <a:r>
              <a:rPr lang="en-US" sz="2400" dirty="0">
                <a:ea typeface="Freeform" pitchFamily="18" charset="0"/>
                <a:cs typeface="Freeform" pitchFamily="18" charset="0"/>
              </a:rPr>
              <a:t> </a:t>
            </a:r>
            <a:r>
              <a:rPr lang="en-US" sz="2400" dirty="0" err="1">
                <a:ea typeface="Freeform" pitchFamily="18" charset="0"/>
                <a:cs typeface="Freeform" pitchFamily="18" charset="0"/>
              </a:rPr>
              <a:t>trống</a:t>
            </a:r>
            <a:r>
              <a:rPr lang="en-US" sz="2400" dirty="0">
                <a:ea typeface="Freeform" pitchFamily="18" charset="0"/>
                <a:cs typeface="Freeform" pitchFamily="18" charset="0"/>
              </a:rPr>
              <a:t> </a:t>
            </a:r>
            <a:r>
              <a:rPr lang="en-US" sz="2400" dirty="0" err="1">
                <a:ea typeface="Freeform" pitchFamily="18" charset="0"/>
                <a:cs typeface="Freeform" pitchFamily="18" charset="0"/>
              </a:rPr>
              <a:t>trong</a:t>
            </a:r>
            <a:r>
              <a:rPr lang="en-US" sz="2400" dirty="0">
                <a:ea typeface="Freeform" pitchFamily="18" charset="0"/>
                <a:cs typeface="Freeform" pitchFamily="18" charset="0"/>
              </a:rPr>
              <a:t> </a:t>
            </a:r>
            <a:r>
              <a:rPr lang="en-US" sz="2400" dirty="0" err="1">
                <a:ea typeface="Freeform" pitchFamily="18" charset="0"/>
                <a:cs typeface="Freeform" pitchFamily="18" charset="0"/>
              </a:rPr>
              <a:t>mỗi</a:t>
            </a:r>
            <a:r>
              <a:rPr lang="en-US" sz="2400" dirty="0">
                <a:ea typeface="Freeform" pitchFamily="18" charset="0"/>
                <a:cs typeface="Freeform" pitchFamily="18" charset="0"/>
              </a:rPr>
              <a:t> </a:t>
            </a:r>
            <a:r>
              <a:rPr lang="en-US" sz="2400" dirty="0" err="1">
                <a:ea typeface="Freeform" pitchFamily="18" charset="0"/>
                <a:cs typeface="Freeform" pitchFamily="18" charset="0"/>
              </a:rPr>
              <a:t>câu</a:t>
            </a:r>
            <a:r>
              <a:rPr lang="en-US" sz="2400" dirty="0">
                <a:ea typeface="Freeform" pitchFamily="18" charset="0"/>
                <a:cs typeface="Freeform" pitchFamily="18" charset="0"/>
              </a:rPr>
              <a:t>, </a:t>
            </a:r>
            <a:r>
              <a:rPr lang="en-US" sz="2400" dirty="0" err="1">
                <a:ea typeface="Freeform" pitchFamily="18" charset="0"/>
                <a:cs typeface="Freeform" pitchFamily="18" charset="0"/>
              </a:rPr>
              <a:t>sử</a:t>
            </a:r>
            <a:r>
              <a:rPr lang="en-US" sz="2400" dirty="0">
                <a:ea typeface="Freeform" pitchFamily="18" charset="0"/>
                <a:cs typeface="Freeform" pitchFamily="18" charset="0"/>
              </a:rPr>
              <a:t> </a:t>
            </a:r>
            <a:r>
              <a:rPr lang="en-US" sz="2400" dirty="0" err="1">
                <a:ea typeface="Freeform" pitchFamily="18" charset="0"/>
                <a:cs typeface="Freeform" pitchFamily="18" charset="0"/>
              </a:rPr>
              <a:t>dụng</a:t>
            </a:r>
            <a:r>
              <a:rPr lang="en-US" sz="2400" dirty="0">
                <a:ea typeface="Freeform" pitchFamily="18" charset="0"/>
                <a:cs typeface="Freeform" pitchFamily="18" charset="0"/>
              </a:rPr>
              <a:t> </a:t>
            </a:r>
            <a:r>
              <a:rPr lang="en-US" sz="2400" dirty="0" err="1">
                <a:ea typeface="Freeform" pitchFamily="18" charset="0"/>
                <a:cs typeface="Freeform" pitchFamily="18" charset="0"/>
              </a:rPr>
              <a:t>các</a:t>
            </a:r>
            <a:r>
              <a:rPr lang="en-US" sz="2400" dirty="0">
                <a:ea typeface="Freeform" pitchFamily="18" charset="0"/>
                <a:cs typeface="Freeform" pitchFamily="18" charset="0"/>
              </a:rPr>
              <a:t> </a:t>
            </a:r>
            <a:r>
              <a:rPr lang="en-US" sz="2400" dirty="0" err="1">
                <a:ea typeface="Freeform" pitchFamily="18" charset="0"/>
                <a:cs typeface="Freeform" pitchFamily="18" charset="0"/>
              </a:rPr>
              <a:t>động</a:t>
            </a:r>
            <a:r>
              <a:rPr lang="en-US" sz="2400" dirty="0">
                <a:ea typeface="Freeform" pitchFamily="18" charset="0"/>
                <a:cs typeface="Freeform" pitchFamily="18" charset="0"/>
              </a:rPr>
              <a:t> </a:t>
            </a:r>
            <a:r>
              <a:rPr lang="en-US" sz="2400" dirty="0" err="1" smtClean="0">
                <a:ea typeface="Freeform" pitchFamily="18" charset="0"/>
                <a:cs typeface="Freeform" pitchFamily="18" charset="0"/>
              </a:rPr>
              <a:t>bên</a:t>
            </a:r>
            <a:r>
              <a:rPr lang="en-US" sz="2400" dirty="0" smtClean="0">
                <a:ea typeface="Freeform" pitchFamily="18" charset="0"/>
                <a:cs typeface="Freeform" pitchFamily="18" charset="0"/>
              </a:rPr>
              <a:t> </a:t>
            </a:r>
            <a:r>
              <a:rPr lang="en-US" sz="2400" dirty="0" err="1" smtClean="0">
                <a:ea typeface="Freeform" pitchFamily="18" charset="0"/>
                <a:cs typeface="Freeform" pitchFamily="18" charset="0"/>
              </a:rPr>
              <a:t>dưới</a:t>
            </a:r>
            <a:r>
              <a:rPr lang="en-US" sz="2400" dirty="0" smtClean="0">
                <a:ea typeface="Freeform" pitchFamily="18" charset="0"/>
                <a:cs typeface="Freeform" pitchFamily="18" charset="0"/>
              </a:rPr>
              <a:t>.)</a:t>
            </a:r>
            <a:r>
              <a:rPr lang="en-US" sz="2400" dirty="0">
                <a:ea typeface="Freeform" pitchFamily="18" charset="0"/>
                <a:cs typeface="Freeform" pitchFamily="18" charset="0"/>
              </a:rPr>
              <a:t/>
            </a:r>
            <a:br>
              <a:rPr lang="en-US" sz="2400" dirty="0">
                <a:ea typeface="Freeform" pitchFamily="18" charset="0"/>
                <a:cs typeface="Freeform" pitchFamily="18" charset="0"/>
              </a:rPr>
            </a:br>
            <a:endParaRPr lang="en-US" sz="2400" dirty="0">
              <a:ea typeface="Freeform" pitchFamily="18" charset="0"/>
              <a:cs typeface="Freeform" pitchFamily="18" charset="0"/>
            </a:endParaRPr>
          </a:p>
        </p:txBody>
      </p:sp>
      <p:sp>
        <p:nvSpPr>
          <p:cNvPr id="3" name="Subtitle 2"/>
          <p:cNvSpPr>
            <a:spLocks noGrp="1"/>
          </p:cNvSpPr>
          <p:nvPr>
            <p:ph type="subTitle" idx="1"/>
          </p:nvPr>
        </p:nvSpPr>
        <p:spPr>
          <a:xfrm>
            <a:off x="228600" y="1752600"/>
            <a:ext cx="8610600" cy="1143000"/>
          </a:xfrm>
        </p:spPr>
        <p:txBody>
          <a:bodyPr>
            <a:noAutofit/>
          </a:bodyPr>
          <a:lstStyle/>
          <a:p>
            <a:pPr algn="ctr"/>
            <a:r>
              <a:rPr lang="en-US" sz="2000" dirty="0">
                <a:solidFill>
                  <a:srgbClr val="7030A0"/>
                </a:solidFill>
              </a:rPr>
              <a:t>Turn off (</a:t>
            </a:r>
            <a:r>
              <a:rPr lang="en-US" sz="2000" dirty="0" err="1" smtClean="0">
                <a:solidFill>
                  <a:srgbClr val="7030A0"/>
                </a:solidFill>
              </a:rPr>
              <a:t>tắt</a:t>
            </a:r>
            <a:r>
              <a:rPr lang="en-US" sz="2000" dirty="0" smtClean="0">
                <a:solidFill>
                  <a:srgbClr val="7030A0"/>
                </a:solidFill>
              </a:rPr>
              <a:t> </a:t>
            </a:r>
            <a:r>
              <a:rPr lang="en-US" sz="2000" dirty="0" err="1" smtClean="0">
                <a:solidFill>
                  <a:srgbClr val="7030A0"/>
                </a:solidFill>
              </a:rPr>
              <a:t>thiết</a:t>
            </a:r>
            <a:r>
              <a:rPr lang="en-US" sz="2000" dirty="0" smtClean="0">
                <a:solidFill>
                  <a:srgbClr val="7030A0"/>
                </a:solidFill>
              </a:rPr>
              <a:t> </a:t>
            </a:r>
            <a:r>
              <a:rPr lang="en-US" sz="2000" dirty="0" err="1" smtClean="0">
                <a:solidFill>
                  <a:srgbClr val="7030A0"/>
                </a:solidFill>
              </a:rPr>
              <a:t>bị</a:t>
            </a:r>
            <a:r>
              <a:rPr lang="en-US" sz="2000" dirty="0" smtClean="0">
                <a:solidFill>
                  <a:srgbClr val="7030A0"/>
                </a:solidFill>
              </a:rPr>
              <a:t>) </a:t>
            </a:r>
            <a:r>
              <a:rPr lang="en-US" sz="2000" dirty="0">
                <a:solidFill>
                  <a:srgbClr val="7030A0"/>
                </a:solidFill>
              </a:rPr>
              <a:t>–replace (</a:t>
            </a:r>
            <a:r>
              <a:rPr lang="en-US" sz="2000" dirty="0" err="1">
                <a:solidFill>
                  <a:srgbClr val="7030A0"/>
                </a:solidFill>
              </a:rPr>
              <a:t>thay</a:t>
            </a:r>
            <a:r>
              <a:rPr lang="en-US" sz="2000" dirty="0">
                <a:solidFill>
                  <a:srgbClr val="7030A0"/>
                </a:solidFill>
              </a:rPr>
              <a:t> </a:t>
            </a:r>
            <a:r>
              <a:rPr lang="en-US" sz="2000" dirty="0" err="1" smtClean="0">
                <a:solidFill>
                  <a:srgbClr val="7030A0"/>
                </a:solidFill>
              </a:rPr>
              <a:t>thế</a:t>
            </a:r>
            <a:r>
              <a:rPr lang="en-US" sz="2000" dirty="0" smtClean="0">
                <a:solidFill>
                  <a:srgbClr val="7030A0"/>
                </a:solidFill>
              </a:rPr>
              <a:t>) </a:t>
            </a:r>
          </a:p>
          <a:p>
            <a:pPr algn="ctr"/>
            <a:r>
              <a:rPr lang="en-US" sz="2000" dirty="0" smtClean="0">
                <a:solidFill>
                  <a:srgbClr val="7030A0"/>
                </a:solidFill>
              </a:rPr>
              <a:t>get </a:t>
            </a:r>
            <a:r>
              <a:rPr lang="en-US" sz="2000" dirty="0" err="1">
                <a:solidFill>
                  <a:srgbClr val="7030A0"/>
                </a:solidFill>
              </a:rPr>
              <a:t>sb</a:t>
            </a:r>
            <a:r>
              <a:rPr lang="en-US" sz="2000" dirty="0">
                <a:solidFill>
                  <a:srgbClr val="7030A0"/>
                </a:solidFill>
              </a:rPr>
              <a:t> to do </a:t>
            </a:r>
            <a:r>
              <a:rPr lang="en-US" sz="2000" dirty="0" err="1">
                <a:solidFill>
                  <a:srgbClr val="7030A0"/>
                </a:solidFill>
              </a:rPr>
              <a:t>sth</a:t>
            </a:r>
            <a:r>
              <a:rPr lang="en-US" sz="2000" dirty="0">
                <a:solidFill>
                  <a:srgbClr val="7030A0"/>
                </a:solidFill>
              </a:rPr>
              <a:t> (</a:t>
            </a:r>
            <a:r>
              <a:rPr lang="en-US" sz="2000" dirty="0" err="1">
                <a:solidFill>
                  <a:srgbClr val="7030A0"/>
                </a:solidFill>
              </a:rPr>
              <a:t>nhờ</a:t>
            </a:r>
            <a:r>
              <a:rPr lang="en-US" sz="2000" dirty="0">
                <a:solidFill>
                  <a:srgbClr val="7030A0"/>
                </a:solidFill>
              </a:rPr>
              <a:t> </a:t>
            </a:r>
            <a:r>
              <a:rPr lang="en-US" sz="2000" dirty="0" err="1">
                <a:solidFill>
                  <a:srgbClr val="7030A0"/>
                </a:solidFill>
              </a:rPr>
              <a:t>ai</a:t>
            </a:r>
            <a:r>
              <a:rPr lang="en-US" sz="2000" dirty="0">
                <a:solidFill>
                  <a:srgbClr val="7030A0"/>
                </a:solidFill>
              </a:rPr>
              <a:t> </a:t>
            </a:r>
            <a:r>
              <a:rPr lang="en-US" sz="2000" dirty="0" err="1">
                <a:solidFill>
                  <a:srgbClr val="7030A0"/>
                </a:solidFill>
              </a:rPr>
              <a:t>làm</a:t>
            </a:r>
            <a:r>
              <a:rPr lang="en-US" sz="2000" dirty="0">
                <a:solidFill>
                  <a:srgbClr val="7030A0"/>
                </a:solidFill>
              </a:rPr>
              <a:t> </a:t>
            </a:r>
            <a:r>
              <a:rPr lang="en-US" sz="2000" dirty="0" err="1">
                <a:solidFill>
                  <a:srgbClr val="7030A0"/>
                </a:solidFill>
              </a:rPr>
              <a:t>gì</a:t>
            </a:r>
            <a:r>
              <a:rPr lang="en-US" sz="2000" dirty="0">
                <a:solidFill>
                  <a:srgbClr val="7030A0"/>
                </a:solidFill>
              </a:rPr>
              <a:t>) ) </a:t>
            </a:r>
            <a:endParaRPr lang="en-US" sz="2000" dirty="0" smtClean="0">
              <a:solidFill>
                <a:srgbClr val="7030A0"/>
              </a:solidFill>
            </a:endParaRPr>
          </a:p>
          <a:p>
            <a:pPr algn="ctr"/>
            <a:r>
              <a:rPr lang="en-US" sz="2000" dirty="0" smtClean="0">
                <a:solidFill>
                  <a:srgbClr val="7030A0"/>
                </a:solidFill>
              </a:rPr>
              <a:t> Take – remember </a:t>
            </a:r>
          </a:p>
        </p:txBody>
      </p:sp>
      <p:sp>
        <p:nvSpPr>
          <p:cNvPr id="4" name="TextBox 3"/>
          <p:cNvSpPr txBox="1"/>
          <p:nvPr/>
        </p:nvSpPr>
        <p:spPr>
          <a:xfrm>
            <a:off x="381000" y="2819400"/>
            <a:ext cx="8763000" cy="2954655"/>
          </a:xfrm>
          <a:prstGeom prst="rect">
            <a:avLst/>
          </a:prstGeom>
          <a:noFill/>
        </p:spPr>
        <p:txBody>
          <a:bodyPr wrap="square" rtlCol="0">
            <a:spAutoFit/>
          </a:bodyPr>
          <a:lstStyle/>
          <a:p>
            <a:pPr lvl="0"/>
            <a:r>
              <a:rPr lang="en-US" sz="2400" dirty="0" smtClean="0"/>
              <a:t>a. _________________a shower </a:t>
            </a:r>
            <a:r>
              <a:rPr lang="en-US" sz="2400" dirty="0"/>
              <a:t>instead </a:t>
            </a:r>
            <a:r>
              <a:rPr lang="en-US" sz="2400" dirty="0" smtClean="0"/>
              <a:t>of taking a bath.</a:t>
            </a:r>
            <a:endParaRPr lang="en-US" sz="2400" dirty="0"/>
          </a:p>
          <a:p>
            <a:pPr lvl="0"/>
            <a:r>
              <a:rPr lang="en-US" sz="2400" dirty="0" smtClean="0"/>
              <a:t>b. ___________________ </a:t>
            </a:r>
            <a:r>
              <a:rPr lang="en-US" sz="2400" dirty="0"/>
              <a:t>a plumber to repair burst water pipes.</a:t>
            </a:r>
          </a:p>
          <a:p>
            <a:pPr lvl="0"/>
            <a:r>
              <a:rPr lang="en-US" sz="2400" dirty="0" smtClean="0"/>
              <a:t>c. ___________________ </a:t>
            </a:r>
            <a:r>
              <a:rPr lang="en-US" sz="2400" dirty="0"/>
              <a:t>to turn off the faucets after using them.</a:t>
            </a:r>
          </a:p>
          <a:p>
            <a:pPr lvl="0"/>
            <a:r>
              <a:rPr lang="en-US" sz="2400" dirty="0" smtClean="0"/>
              <a:t>d. ___________________ </a:t>
            </a:r>
            <a:r>
              <a:rPr lang="en-US" sz="2400" dirty="0"/>
              <a:t>the lights and other </a:t>
            </a:r>
            <a:r>
              <a:rPr lang="en-US" sz="2400" dirty="0" smtClean="0"/>
              <a:t>electrical </a:t>
            </a:r>
            <a:r>
              <a:rPr lang="en-US" sz="2400" dirty="0"/>
              <a:t>equipment before leaving.</a:t>
            </a:r>
          </a:p>
          <a:p>
            <a:pPr lvl="0"/>
            <a:r>
              <a:rPr lang="en-US" sz="2400" dirty="0" smtClean="0"/>
              <a:t>e. _______________ </a:t>
            </a:r>
            <a:r>
              <a:rPr lang="en-US" sz="2400" dirty="0"/>
              <a:t>normal light bulbs with energy-saving bulbs.</a:t>
            </a:r>
          </a:p>
          <a:p>
            <a:r>
              <a:rPr lang="en-US" sz="2400" dirty="0"/>
              <a:t> </a:t>
            </a:r>
          </a:p>
          <a:p>
            <a:endParaRPr lang="en-US" dirty="0"/>
          </a:p>
        </p:txBody>
      </p:sp>
      <p:sp>
        <p:nvSpPr>
          <p:cNvPr id="8" name="TextBox 7"/>
          <p:cNvSpPr txBox="1"/>
          <p:nvPr/>
        </p:nvSpPr>
        <p:spPr>
          <a:xfrm>
            <a:off x="1143000" y="3200400"/>
            <a:ext cx="1485900" cy="461665"/>
          </a:xfrm>
          <a:prstGeom prst="rect">
            <a:avLst/>
          </a:prstGeom>
          <a:noFill/>
        </p:spPr>
        <p:txBody>
          <a:bodyPr wrap="square" rtlCol="0">
            <a:spAutoFit/>
          </a:bodyPr>
          <a:lstStyle/>
          <a:p>
            <a:r>
              <a:rPr lang="en-US" sz="2400" dirty="0" smtClean="0">
                <a:solidFill>
                  <a:srgbClr val="FF0000"/>
                </a:solidFill>
              </a:rPr>
              <a:t>Get</a:t>
            </a:r>
            <a:endParaRPr lang="en-US" sz="2400" dirty="0">
              <a:solidFill>
                <a:srgbClr val="FF0000"/>
              </a:solidFill>
            </a:endParaRPr>
          </a:p>
        </p:txBody>
      </p:sp>
      <p:sp>
        <p:nvSpPr>
          <p:cNvPr id="9" name="TextBox 8"/>
          <p:cNvSpPr txBox="1"/>
          <p:nvPr/>
        </p:nvSpPr>
        <p:spPr>
          <a:xfrm>
            <a:off x="1524000" y="2814935"/>
            <a:ext cx="1485900" cy="461665"/>
          </a:xfrm>
          <a:prstGeom prst="rect">
            <a:avLst/>
          </a:prstGeom>
          <a:noFill/>
        </p:spPr>
        <p:txBody>
          <a:bodyPr wrap="square" rtlCol="0">
            <a:spAutoFit/>
          </a:bodyPr>
          <a:lstStyle/>
          <a:p>
            <a:r>
              <a:rPr lang="en-US" sz="2400" dirty="0">
                <a:solidFill>
                  <a:srgbClr val="FF0000"/>
                </a:solidFill>
              </a:rPr>
              <a:t>Take</a:t>
            </a:r>
          </a:p>
        </p:txBody>
      </p:sp>
      <p:sp>
        <p:nvSpPr>
          <p:cNvPr id="10" name="TextBox 9"/>
          <p:cNvSpPr txBox="1"/>
          <p:nvPr/>
        </p:nvSpPr>
        <p:spPr>
          <a:xfrm>
            <a:off x="762000" y="4648200"/>
            <a:ext cx="1485900" cy="461665"/>
          </a:xfrm>
          <a:prstGeom prst="rect">
            <a:avLst/>
          </a:prstGeom>
          <a:noFill/>
        </p:spPr>
        <p:txBody>
          <a:bodyPr wrap="square" rtlCol="0">
            <a:spAutoFit/>
          </a:bodyPr>
          <a:lstStyle/>
          <a:p>
            <a:r>
              <a:rPr lang="en-US" sz="2400" dirty="0" smtClean="0">
                <a:solidFill>
                  <a:srgbClr val="FF0000"/>
                </a:solidFill>
              </a:rPr>
              <a:t>Replace</a:t>
            </a:r>
            <a:endParaRPr lang="en-US" sz="2400" dirty="0">
              <a:solidFill>
                <a:srgbClr val="FF0000"/>
              </a:solidFill>
            </a:endParaRPr>
          </a:p>
        </p:txBody>
      </p:sp>
      <p:sp>
        <p:nvSpPr>
          <p:cNvPr id="11" name="TextBox 10"/>
          <p:cNvSpPr txBox="1"/>
          <p:nvPr/>
        </p:nvSpPr>
        <p:spPr>
          <a:xfrm>
            <a:off x="762000" y="3576935"/>
            <a:ext cx="1943100" cy="461665"/>
          </a:xfrm>
          <a:prstGeom prst="rect">
            <a:avLst/>
          </a:prstGeom>
          <a:noFill/>
        </p:spPr>
        <p:txBody>
          <a:bodyPr wrap="square" rtlCol="0">
            <a:spAutoFit/>
          </a:bodyPr>
          <a:lstStyle/>
          <a:p>
            <a:r>
              <a:rPr lang="en-US" sz="2400" dirty="0" smtClean="0">
                <a:solidFill>
                  <a:srgbClr val="FF0000"/>
                </a:solidFill>
              </a:rPr>
              <a:t>Remember</a:t>
            </a:r>
            <a:endParaRPr lang="en-US" sz="2400" dirty="0">
              <a:solidFill>
                <a:srgbClr val="FF0000"/>
              </a:solidFill>
            </a:endParaRPr>
          </a:p>
        </p:txBody>
      </p:sp>
      <p:sp>
        <p:nvSpPr>
          <p:cNvPr id="12" name="TextBox 11"/>
          <p:cNvSpPr txBox="1"/>
          <p:nvPr/>
        </p:nvSpPr>
        <p:spPr>
          <a:xfrm>
            <a:off x="1371600" y="3957935"/>
            <a:ext cx="1485900" cy="461665"/>
          </a:xfrm>
          <a:prstGeom prst="rect">
            <a:avLst/>
          </a:prstGeom>
          <a:noFill/>
        </p:spPr>
        <p:txBody>
          <a:bodyPr wrap="square" rtlCol="0">
            <a:spAutoFit/>
          </a:bodyPr>
          <a:lstStyle/>
          <a:p>
            <a:r>
              <a:rPr lang="en-US" sz="2400" dirty="0" smtClean="0">
                <a:solidFill>
                  <a:srgbClr val="FF0000"/>
                </a:solidFill>
              </a:rPr>
              <a:t>Turn off</a:t>
            </a:r>
            <a:endParaRPr lang="en-US" sz="2400" dirty="0">
              <a:solidFill>
                <a:srgbClr val="FF0000"/>
              </a:solidFill>
            </a:endParaRPr>
          </a:p>
        </p:txBody>
      </p:sp>
      <p:cxnSp>
        <p:nvCxnSpPr>
          <p:cNvPr id="6" name="Straight Connector 5"/>
          <p:cNvCxnSpPr/>
          <p:nvPr/>
        </p:nvCxnSpPr>
        <p:spPr>
          <a:xfrm>
            <a:off x="3962400" y="3576935"/>
            <a:ext cx="990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0" y="5029200"/>
            <a:ext cx="3238500" cy="1828800"/>
          </a:xfrm>
          <a:prstGeom prst="rect">
            <a:avLst/>
          </a:prstGeom>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1800" y="5029200"/>
            <a:ext cx="2133600" cy="1828800"/>
          </a:xfrm>
          <a:prstGeom prst="rect">
            <a:avLst/>
          </a:prstGeom>
        </p:spPr>
      </p:pic>
      <p:cxnSp>
        <p:nvCxnSpPr>
          <p:cNvPr id="14" name="Straight Connector 13"/>
          <p:cNvCxnSpPr/>
          <p:nvPr/>
        </p:nvCxnSpPr>
        <p:spPr>
          <a:xfrm flipV="1">
            <a:off x="5600700" y="3957935"/>
            <a:ext cx="876300" cy="446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46899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1000"/>
                                        <p:tgtEl>
                                          <p:spTgt spid="6"/>
                                        </p:tgtEl>
                                      </p:cBhvr>
                                    </p:animEffect>
                                    <p:anim calcmode="lin" valueType="num">
                                      <p:cBhvr>
                                        <p:cTn id="33" dur="1000" fill="hold"/>
                                        <p:tgtEl>
                                          <p:spTgt spid="6"/>
                                        </p:tgtEl>
                                        <p:attrNameLst>
                                          <p:attrName>ppt_x</p:attrName>
                                        </p:attrNameLst>
                                      </p:cBhvr>
                                      <p:tavLst>
                                        <p:tav tm="0">
                                          <p:val>
                                            <p:strVal val="#ppt_x"/>
                                          </p:val>
                                        </p:tav>
                                        <p:tav tm="100000">
                                          <p:val>
                                            <p:strVal val="#ppt_x"/>
                                          </p:val>
                                        </p:tav>
                                      </p:tavLst>
                                    </p:anim>
                                    <p:anim calcmode="lin" valueType="num">
                                      <p:cBhvr>
                                        <p:cTn id="3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500" fill="hold"/>
                                        <p:tgtEl>
                                          <p:spTgt spid="7"/>
                                        </p:tgtEl>
                                        <p:attrNameLst>
                                          <p:attrName>ppt_x</p:attrName>
                                        </p:attrNameLst>
                                      </p:cBhvr>
                                      <p:tavLst>
                                        <p:tav tm="0">
                                          <p:val>
                                            <p:strVal val="#ppt_x"/>
                                          </p:val>
                                        </p:tav>
                                        <p:tav tm="100000">
                                          <p:val>
                                            <p:strVal val="#ppt_x"/>
                                          </p:val>
                                        </p:tav>
                                      </p:tavLst>
                                    </p:anim>
                                    <p:anim calcmode="lin" valueType="num">
                                      <p:cBhvr additive="base">
                                        <p:cTn id="4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additive="base">
                                        <p:cTn id="45" dur="500" fill="hold"/>
                                        <p:tgtEl>
                                          <p:spTgt spid="14"/>
                                        </p:tgtEl>
                                        <p:attrNameLst>
                                          <p:attrName>ppt_x</p:attrName>
                                        </p:attrNameLst>
                                      </p:cBhvr>
                                      <p:tavLst>
                                        <p:tav tm="0">
                                          <p:val>
                                            <p:strVal val="#ppt_x"/>
                                          </p:val>
                                        </p:tav>
                                        <p:tav tm="100000">
                                          <p:val>
                                            <p:strVal val="#ppt_x"/>
                                          </p:val>
                                        </p:tav>
                                      </p:tavLst>
                                    </p:anim>
                                    <p:anim calcmode="lin" valueType="num">
                                      <p:cBhvr additive="base">
                                        <p:cTn id="4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barn(inVertical)">
                                      <p:cBhvr>
                                        <p:cTn id="51" dur="5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xit" presetSubtype="4" fill="hold" nodeType="clickEffect">
                                  <p:stCondLst>
                                    <p:cond delay="0"/>
                                  </p:stCondLst>
                                  <p:childTnLst>
                                    <p:anim calcmode="lin" valueType="num">
                                      <p:cBhvr additive="base">
                                        <p:cTn id="55" dur="500"/>
                                        <p:tgtEl>
                                          <p:spTgt spid="6"/>
                                        </p:tgtEl>
                                        <p:attrNameLst>
                                          <p:attrName>ppt_x</p:attrName>
                                        </p:attrNameLst>
                                      </p:cBhvr>
                                      <p:tavLst>
                                        <p:tav tm="0">
                                          <p:val>
                                            <p:strVal val="ppt_x"/>
                                          </p:val>
                                        </p:tav>
                                        <p:tav tm="100000">
                                          <p:val>
                                            <p:strVal val="ppt_x"/>
                                          </p:val>
                                        </p:tav>
                                      </p:tavLst>
                                    </p:anim>
                                    <p:anim calcmode="lin" valueType="num">
                                      <p:cBhvr additive="base">
                                        <p:cTn id="56" dur="500"/>
                                        <p:tgtEl>
                                          <p:spTgt spid="6"/>
                                        </p:tgtEl>
                                        <p:attrNameLst>
                                          <p:attrName>ppt_y</p:attrName>
                                        </p:attrNameLst>
                                      </p:cBhvr>
                                      <p:tavLst>
                                        <p:tav tm="0">
                                          <p:val>
                                            <p:strVal val="ppt_y"/>
                                          </p:val>
                                        </p:tav>
                                        <p:tav tm="100000">
                                          <p:val>
                                            <p:strVal val="1+ppt_h/2"/>
                                          </p:val>
                                        </p:tav>
                                      </p:tavLst>
                                    </p:anim>
                                    <p:set>
                                      <p:cBhvr>
                                        <p:cTn id="57" dur="1" fill="hold">
                                          <p:stCondLst>
                                            <p:cond delay="499"/>
                                          </p:stCondLst>
                                        </p:cTn>
                                        <p:tgtEl>
                                          <p:spTgt spid="6"/>
                                        </p:tgtEl>
                                        <p:attrNameLst>
                                          <p:attrName>style.visibility</p:attrName>
                                        </p:attrNameLst>
                                      </p:cBhvr>
                                      <p:to>
                                        <p:strVal val="hidden"/>
                                      </p:to>
                                    </p:set>
                                  </p:childTnLst>
                                </p:cTn>
                              </p:par>
                              <p:par>
                                <p:cTn id="58" presetID="2" presetClass="exit" presetSubtype="4" fill="hold" nodeType="withEffect">
                                  <p:stCondLst>
                                    <p:cond delay="0"/>
                                  </p:stCondLst>
                                  <p:childTnLst>
                                    <p:anim calcmode="lin" valueType="num">
                                      <p:cBhvr additive="base">
                                        <p:cTn id="59" dur="500"/>
                                        <p:tgtEl>
                                          <p:spTgt spid="7"/>
                                        </p:tgtEl>
                                        <p:attrNameLst>
                                          <p:attrName>ppt_x</p:attrName>
                                        </p:attrNameLst>
                                      </p:cBhvr>
                                      <p:tavLst>
                                        <p:tav tm="0">
                                          <p:val>
                                            <p:strVal val="ppt_x"/>
                                          </p:val>
                                        </p:tav>
                                        <p:tav tm="100000">
                                          <p:val>
                                            <p:strVal val="ppt_x"/>
                                          </p:val>
                                        </p:tav>
                                      </p:tavLst>
                                    </p:anim>
                                    <p:anim calcmode="lin" valueType="num">
                                      <p:cBhvr additive="base">
                                        <p:cTn id="60" dur="500"/>
                                        <p:tgtEl>
                                          <p:spTgt spid="7"/>
                                        </p:tgtEl>
                                        <p:attrNameLst>
                                          <p:attrName>ppt_y</p:attrName>
                                        </p:attrNameLst>
                                      </p:cBhvr>
                                      <p:tavLst>
                                        <p:tav tm="0">
                                          <p:val>
                                            <p:strVal val="ppt_y"/>
                                          </p:val>
                                        </p:tav>
                                        <p:tav tm="100000">
                                          <p:val>
                                            <p:strVal val="1+ppt_h/2"/>
                                          </p:val>
                                        </p:tav>
                                      </p:tavLst>
                                    </p:anim>
                                    <p:set>
                                      <p:cBhvr>
                                        <p:cTn id="61" dur="1" fill="hold">
                                          <p:stCondLst>
                                            <p:cond delay="499"/>
                                          </p:stCondLst>
                                        </p:cTn>
                                        <p:tgtEl>
                                          <p:spTgt spid="7"/>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2" presetClass="exit" presetSubtype="4" fill="hold" nodeType="clickEffect">
                                  <p:stCondLst>
                                    <p:cond delay="0"/>
                                  </p:stCondLst>
                                  <p:childTnLst>
                                    <p:anim calcmode="lin" valueType="num">
                                      <p:cBhvr additive="base">
                                        <p:cTn id="65" dur="500"/>
                                        <p:tgtEl>
                                          <p:spTgt spid="14"/>
                                        </p:tgtEl>
                                        <p:attrNameLst>
                                          <p:attrName>ppt_x</p:attrName>
                                        </p:attrNameLst>
                                      </p:cBhvr>
                                      <p:tavLst>
                                        <p:tav tm="0">
                                          <p:val>
                                            <p:strVal val="ppt_x"/>
                                          </p:val>
                                        </p:tav>
                                        <p:tav tm="100000">
                                          <p:val>
                                            <p:strVal val="ppt_x"/>
                                          </p:val>
                                        </p:tav>
                                      </p:tavLst>
                                    </p:anim>
                                    <p:anim calcmode="lin" valueType="num">
                                      <p:cBhvr additive="base">
                                        <p:cTn id="66" dur="500"/>
                                        <p:tgtEl>
                                          <p:spTgt spid="14"/>
                                        </p:tgtEl>
                                        <p:attrNameLst>
                                          <p:attrName>ppt_y</p:attrName>
                                        </p:attrNameLst>
                                      </p:cBhvr>
                                      <p:tavLst>
                                        <p:tav tm="0">
                                          <p:val>
                                            <p:strVal val="ppt_y"/>
                                          </p:val>
                                        </p:tav>
                                        <p:tav tm="100000">
                                          <p:val>
                                            <p:strVal val="1+ppt_h/2"/>
                                          </p:val>
                                        </p:tav>
                                      </p:tavLst>
                                    </p:anim>
                                    <p:set>
                                      <p:cBhvr>
                                        <p:cTn id="67" dur="1" fill="hold">
                                          <p:stCondLst>
                                            <p:cond delay="499"/>
                                          </p:stCondLst>
                                        </p:cTn>
                                        <p:tgtEl>
                                          <p:spTgt spid="14"/>
                                        </p:tgtEl>
                                        <p:attrNameLst>
                                          <p:attrName>style.visibility</p:attrName>
                                        </p:attrNameLst>
                                      </p:cBhvr>
                                      <p:to>
                                        <p:strVal val="hidden"/>
                                      </p:to>
                                    </p:set>
                                  </p:childTnLst>
                                </p:cTn>
                              </p:par>
                              <p:par>
                                <p:cTn id="68" presetID="2" presetClass="exit" presetSubtype="4" fill="hold" nodeType="withEffect">
                                  <p:stCondLst>
                                    <p:cond delay="0"/>
                                  </p:stCondLst>
                                  <p:childTnLst>
                                    <p:anim calcmode="lin" valueType="num">
                                      <p:cBhvr additive="base">
                                        <p:cTn id="69" dur="500"/>
                                        <p:tgtEl>
                                          <p:spTgt spid="13"/>
                                        </p:tgtEl>
                                        <p:attrNameLst>
                                          <p:attrName>ppt_x</p:attrName>
                                        </p:attrNameLst>
                                      </p:cBhvr>
                                      <p:tavLst>
                                        <p:tav tm="0">
                                          <p:val>
                                            <p:strVal val="ppt_x"/>
                                          </p:val>
                                        </p:tav>
                                        <p:tav tm="100000">
                                          <p:val>
                                            <p:strVal val="ppt_x"/>
                                          </p:val>
                                        </p:tav>
                                      </p:tavLst>
                                    </p:anim>
                                    <p:anim calcmode="lin" valueType="num">
                                      <p:cBhvr additive="base">
                                        <p:cTn id="70" dur="500"/>
                                        <p:tgtEl>
                                          <p:spTgt spid="13"/>
                                        </p:tgtEl>
                                        <p:attrNameLst>
                                          <p:attrName>ppt_y</p:attrName>
                                        </p:attrNameLst>
                                      </p:cBhvr>
                                      <p:tavLst>
                                        <p:tav tm="0">
                                          <p:val>
                                            <p:strVal val="ppt_y"/>
                                          </p:val>
                                        </p:tav>
                                        <p:tav tm="100000">
                                          <p:val>
                                            <p:strVal val="1+ppt_h/2"/>
                                          </p:val>
                                        </p:tav>
                                      </p:tavLst>
                                    </p:anim>
                                    <p:set>
                                      <p:cBhvr>
                                        <p:cTn id="71" dur="1" fill="hold">
                                          <p:stCondLst>
                                            <p:cond delay="499"/>
                                          </p:stCondLst>
                                        </p:cTn>
                                        <p:tgtEl>
                                          <p:spTgt spid="13"/>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9"/>
                                        </p:tgtEl>
                                        <p:attrNameLst>
                                          <p:attrName>style.visibility</p:attrName>
                                        </p:attrNameLst>
                                      </p:cBhvr>
                                      <p:to>
                                        <p:strVal val="visible"/>
                                      </p:to>
                                    </p:set>
                                    <p:animEffect transition="in" filter="fade">
                                      <p:cBhvr>
                                        <p:cTn id="76" dur="500"/>
                                        <p:tgtEl>
                                          <p:spTgt spid="9"/>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8"/>
                                        </p:tgtEl>
                                        <p:attrNameLst>
                                          <p:attrName>style.visibility</p:attrName>
                                        </p:attrNameLst>
                                      </p:cBhvr>
                                      <p:to>
                                        <p:strVal val="visible"/>
                                      </p:to>
                                    </p:set>
                                    <p:animEffect transition="in" filter="fade">
                                      <p:cBhvr>
                                        <p:cTn id="81" dur="500"/>
                                        <p:tgtEl>
                                          <p:spTgt spid="8"/>
                                        </p:tgtEl>
                                      </p:cBhvr>
                                    </p:animEffect>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11"/>
                                        </p:tgtEl>
                                        <p:attrNameLst>
                                          <p:attrName>style.visibility</p:attrName>
                                        </p:attrNameLst>
                                      </p:cBhvr>
                                      <p:to>
                                        <p:strVal val="visible"/>
                                      </p:to>
                                    </p:set>
                                    <p:animEffect transition="in" filter="fade">
                                      <p:cBhvr>
                                        <p:cTn id="86" dur="1000"/>
                                        <p:tgtEl>
                                          <p:spTgt spid="11"/>
                                        </p:tgtEl>
                                      </p:cBhvr>
                                    </p:animEffect>
                                    <p:anim calcmode="lin" valueType="num">
                                      <p:cBhvr>
                                        <p:cTn id="87" dur="1000" fill="hold"/>
                                        <p:tgtEl>
                                          <p:spTgt spid="11"/>
                                        </p:tgtEl>
                                        <p:attrNameLst>
                                          <p:attrName>ppt_x</p:attrName>
                                        </p:attrNameLst>
                                      </p:cBhvr>
                                      <p:tavLst>
                                        <p:tav tm="0">
                                          <p:val>
                                            <p:strVal val="#ppt_x"/>
                                          </p:val>
                                        </p:tav>
                                        <p:tav tm="100000">
                                          <p:val>
                                            <p:strVal val="#ppt_x"/>
                                          </p:val>
                                        </p:tav>
                                      </p:tavLst>
                                    </p:anim>
                                    <p:anim calcmode="lin" valueType="num">
                                      <p:cBhvr>
                                        <p:cTn id="8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12"/>
                                        </p:tgtEl>
                                        <p:attrNameLst>
                                          <p:attrName>style.visibility</p:attrName>
                                        </p:attrNameLst>
                                      </p:cBhvr>
                                      <p:to>
                                        <p:strVal val="visible"/>
                                      </p:to>
                                    </p:set>
                                    <p:anim calcmode="lin" valueType="num">
                                      <p:cBhvr additive="base">
                                        <p:cTn id="93" dur="500" fill="hold"/>
                                        <p:tgtEl>
                                          <p:spTgt spid="12"/>
                                        </p:tgtEl>
                                        <p:attrNameLst>
                                          <p:attrName>ppt_x</p:attrName>
                                        </p:attrNameLst>
                                      </p:cBhvr>
                                      <p:tavLst>
                                        <p:tav tm="0">
                                          <p:val>
                                            <p:strVal val="#ppt_x"/>
                                          </p:val>
                                        </p:tav>
                                        <p:tav tm="100000">
                                          <p:val>
                                            <p:strVal val="#ppt_x"/>
                                          </p:val>
                                        </p:tav>
                                      </p:tavLst>
                                    </p:anim>
                                    <p:anim calcmode="lin" valueType="num">
                                      <p:cBhvr additive="base">
                                        <p:cTn id="9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10"/>
                                        </p:tgtEl>
                                        <p:attrNameLst>
                                          <p:attrName>style.visibility</p:attrName>
                                        </p:attrNameLst>
                                      </p:cBhvr>
                                      <p:to>
                                        <p:strVal val="visible"/>
                                      </p:to>
                                    </p:set>
                                    <p:anim calcmode="lin" valueType="num">
                                      <p:cBhvr additive="base">
                                        <p:cTn id="99" dur="500" fill="hold"/>
                                        <p:tgtEl>
                                          <p:spTgt spid="10"/>
                                        </p:tgtEl>
                                        <p:attrNameLst>
                                          <p:attrName>ppt_x</p:attrName>
                                        </p:attrNameLst>
                                      </p:cBhvr>
                                      <p:tavLst>
                                        <p:tav tm="0">
                                          <p:val>
                                            <p:strVal val="#ppt_x"/>
                                          </p:val>
                                        </p:tav>
                                        <p:tav tm="100000">
                                          <p:val>
                                            <p:strVal val="#ppt_x"/>
                                          </p:val>
                                        </p:tav>
                                      </p:tavLst>
                                    </p:anim>
                                    <p:anim calcmode="lin" valueType="num">
                                      <p:cBhvr additive="base">
                                        <p:cTn id="10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p:bldP spid="8" grpId="0"/>
      <p:bldP spid="9" grpId="0"/>
      <p:bldP spid="10"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7498080" cy="792162"/>
          </a:xfrm>
        </p:spPr>
        <p:txBody>
          <a:bodyPr>
            <a:normAutofit fontScale="90000"/>
          </a:bodyPr>
          <a:lstStyle/>
          <a:p>
            <a:pPr lvl="0"/>
            <a:r>
              <a:rPr lang="en-US" b="1" dirty="0" smtClean="0">
                <a:effectLst/>
              </a:rPr>
              <a:t/>
            </a:r>
            <a:br>
              <a:rPr lang="en-US" b="1" dirty="0" smtClean="0">
                <a:effectLst/>
              </a:rPr>
            </a:br>
            <a:r>
              <a:rPr lang="en-US" b="1" dirty="0" smtClean="0">
                <a:effectLst/>
              </a:rPr>
              <a:t>LISTEN </a:t>
            </a:r>
            <a:r>
              <a:rPr lang="en-US" b="1" dirty="0">
                <a:effectLst/>
              </a:rPr>
              <a:t>AND READ </a:t>
            </a:r>
            <a:r>
              <a:rPr lang="en-US" dirty="0">
                <a:effectLst/>
              </a:rPr>
              <a:t/>
            </a:r>
            <a:br>
              <a:rPr lang="en-US" dirty="0">
                <a:effectLst/>
              </a:rPr>
            </a:br>
            <a:endParaRPr lang="en-US" dirty="0"/>
          </a:p>
        </p:txBody>
      </p:sp>
      <p:sp>
        <p:nvSpPr>
          <p:cNvPr id="3" name="Content Placeholder 2"/>
          <p:cNvSpPr>
            <a:spLocks noGrp="1"/>
          </p:cNvSpPr>
          <p:nvPr>
            <p:ph idx="1"/>
          </p:nvPr>
        </p:nvSpPr>
        <p:spPr>
          <a:xfrm>
            <a:off x="0" y="609600"/>
            <a:ext cx="9144000" cy="1524000"/>
          </a:xfrm>
        </p:spPr>
        <p:txBody>
          <a:bodyPr>
            <a:normAutofit/>
          </a:bodyPr>
          <a:lstStyle/>
          <a:p>
            <a:pPr marL="82296" indent="0" algn="ctr">
              <a:buNone/>
            </a:pPr>
            <a:r>
              <a:rPr lang="en-US" sz="2400" i="1" dirty="0">
                <a:solidFill>
                  <a:srgbClr val="7030A0"/>
                </a:solidFill>
              </a:rPr>
              <a:t>Read the conversation between Mrs. </a:t>
            </a:r>
            <a:r>
              <a:rPr lang="en-US" sz="2400" i="1" dirty="0" err="1">
                <a:solidFill>
                  <a:srgbClr val="7030A0"/>
                </a:solidFill>
              </a:rPr>
              <a:t>Mi</a:t>
            </a:r>
            <a:r>
              <a:rPr lang="en-US" sz="2400" i="1" dirty="0">
                <a:solidFill>
                  <a:srgbClr val="7030A0"/>
                </a:solidFill>
              </a:rPr>
              <a:t> and Mrs. </a:t>
            </a:r>
            <a:r>
              <a:rPr lang="en-US" sz="2400" i="1" dirty="0" smtClean="0">
                <a:solidFill>
                  <a:srgbClr val="7030A0"/>
                </a:solidFill>
              </a:rPr>
              <a:t>Ha </a:t>
            </a:r>
          </a:p>
          <a:p>
            <a:pPr marL="82296" indent="0" algn="ctr">
              <a:buNone/>
            </a:pPr>
            <a:r>
              <a:rPr lang="en-US" sz="2400" i="1" dirty="0" smtClean="0">
                <a:solidFill>
                  <a:srgbClr val="7030A0"/>
                </a:solidFill>
              </a:rPr>
              <a:t>in your textbook and </a:t>
            </a:r>
            <a:r>
              <a:rPr lang="en-US" sz="2400" i="1" dirty="0">
                <a:solidFill>
                  <a:srgbClr val="7030A0"/>
                </a:solidFill>
              </a:rPr>
              <a:t>then answer the questions:</a:t>
            </a:r>
            <a:endParaRPr lang="en-US" sz="2400" dirty="0">
              <a:solidFill>
                <a:srgbClr val="7030A0"/>
              </a:solidFill>
            </a:endParaRPr>
          </a:p>
          <a:p>
            <a:pPr marL="82296" indent="0" algn="ctr">
              <a:buNone/>
            </a:pPr>
            <a:r>
              <a:rPr lang="en-US" i="1" dirty="0">
                <a:solidFill>
                  <a:srgbClr val="7030A0"/>
                </a:solidFill>
              </a:rPr>
              <a:t>(</a:t>
            </a:r>
            <a:r>
              <a:rPr lang="en-US" sz="2400" i="1" dirty="0" err="1">
                <a:solidFill>
                  <a:srgbClr val="7030A0"/>
                </a:solidFill>
              </a:rPr>
              <a:t>Đọc</a:t>
            </a:r>
            <a:r>
              <a:rPr lang="en-US" sz="2400" i="1" dirty="0">
                <a:solidFill>
                  <a:srgbClr val="7030A0"/>
                </a:solidFill>
              </a:rPr>
              <a:t> </a:t>
            </a:r>
            <a:r>
              <a:rPr lang="en-US" sz="2400" i="1" dirty="0" err="1">
                <a:solidFill>
                  <a:srgbClr val="7030A0"/>
                </a:solidFill>
              </a:rPr>
              <a:t>đoạn</a:t>
            </a:r>
            <a:r>
              <a:rPr lang="en-US" sz="2400" i="1" dirty="0">
                <a:solidFill>
                  <a:srgbClr val="7030A0"/>
                </a:solidFill>
              </a:rPr>
              <a:t> </a:t>
            </a:r>
            <a:r>
              <a:rPr lang="en-US" sz="2400" i="1" dirty="0" err="1">
                <a:solidFill>
                  <a:srgbClr val="7030A0"/>
                </a:solidFill>
              </a:rPr>
              <a:t>đối</a:t>
            </a:r>
            <a:r>
              <a:rPr lang="en-US" sz="2400" i="1" dirty="0">
                <a:solidFill>
                  <a:srgbClr val="7030A0"/>
                </a:solidFill>
              </a:rPr>
              <a:t> </a:t>
            </a:r>
            <a:r>
              <a:rPr lang="en-US" sz="2400" i="1" dirty="0" err="1">
                <a:solidFill>
                  <a:srgbClr val="7030A0"/>
                </a:solidFill>
              </a:rPr>
              <a:t>thoại</a:t>
            </a:r>
            <a:r>
              <a:rPr lang="en-US" sz="2400" i="1" dirty="0">
                <a:solidFill>
                  <a:srgbClr val="7030A0"/>
                </a:solidFill>
              </a:rPr>
              <a:t> </a:t>
            </a:r>
            <a:r>
              <a:rPr lang="en-US" sz="2400" i="1" dirty="0" err="1">
                <a:solidFill>
                  <a:srgbClr val="7030A0"/>
                </a:solidFill>
              </a:rPr>
              <a:t>giữa</a:t>
            </a:r>
            <a:r>
              <a:rPr lang="en-US" sz="2400" i="1" dirty="0">
                <a:solidFill>
                  <a:srgbClr val="7030A0"/>
                </a:solidFill>
              </a:rPr>
              <a:t> </a:t>
            </a:r>
            <a:r>
              <a:rPr lang="en-US" sz="2400" i="1" dirty="0" err="1">
                <a:solidFill>
                  <a:srgbClr val="7030A0"/>
                </a:solidFill>
              </a:rPr>
              <a:t>bà</a:t>
            </a:r>
            <a:r>
              <a:rPr lang="en-US" sz="2400" i="1" dirty="0">
                <a:solidFill>
                  <a:srgbClr val="7030A0"/>
                </a:solidFill>
              </a:rPr>
              <a:t> </a:t>
            </a:r>
            <a:r>
              <a:rPr lang="en-US" sz="2400" i="1" dirty="0" err="1" smtClean="0">
                <a:solidFill>
                  <a:srgbClr val="7030A0"/>
                </a:solidFill>
              </a:rPr>
              <a:t>Mi</a:t>
            </a:r>
            <a:r>
              <a:rPr lang="en-US" sz="2400" i="1" dirty="0" smtClean="0">
                <a:solidFill>
                  <a:srgbClr val="7030A0"/>
                </a:solidFill>
              </a:rPr>
              <a:t> </a:t>
            </a:r>
            <a:r>
              <a:rPr lang="en-US" sz="2400" i="1" dirty="0" err="1" smtClean="0">
                <a:solidFill>
                  <a:srgbClr val="7030A0"/>
                </a:solidFill>
              </a:rPr>
              <a:t>và</a:t>
            </a:r>
            <a:r>
              <a:rPr lang="en-US" sz="2400" i="1" dirty="0" smtClean="0">
                <a:solidFill>
                  <a:srgbClr val="7030A0"/>
                </a:solidFill>
              </a:rPr>
              <a:t> </a:t>
            </a:r>
            <a:r>
              <a:rPr lang="en-US" sz="2400" i="1" dirty="0" err="1">
                <a:solidFill>
                  <a:srgbClr val="7030A0"/>
                </a:solidFill>
              </a:rPr>
              <a:t>b</a:t>
            </a:r>
            <a:r>
              <a:rPr lang="en-US" sz="2400" i="1" dirty="0" err="1" smtClean="0">
                <a:solidFill>
                  <a:srgbClr val="7030A0"/>
                </a:solidFill>
              </a:rPr>
              <a:t>à</a:t>
            </a:r>
            <a:r>
              <a:rPr lang="en-US" sz="2400" i="1" dirty="0" smtClean="0">
                <a:solidFill>
                  <a:srgbClr val="7030A0"/>
                </a:solidFill>
              </a:rPr>
              <a:t> </a:t>
            </a:r>
            <a:r>
              <a:rPr lang="en-US" sz="2400" i="1" dirty="0" err="1" smtClean="0">
                <a:solidFill>
                  <a:srgbClr val="7030A0"/>
                </a:solidFill>
              </a:rPr>
              <a:t>Hà</a:t>
            </a:r>
            <a:r>
              <a:rPr lang="en-US" sz="2400" i="1" dirty="0" smtClean="0">
                <a:solidFill>
                  <a:srgbClr val="7030A0"/>
                </a:solidFill>
              </a:rPr>
              <a:t>, </a:t>
            </a:r>
            <a:r>
              <a:rPr lang="en-US" sz="2400" i="1" dirty="0" err="1" smtClean="0">
                <a:solidFill>
                  <a:srgbClr val="7030A0"/>
                </a:solidFill>
              </a:rPr>
              <a:t>sau</a:t>
            </a:r>
            <a:r>
              <a:rPr lang="en-US" sz="2400" i="1" dirty="0" smtClean="0">
                <a:solidFill>
                  <a:srgbClr val="7030A0"/>
                </a:solidFill>
              </a:rPr>
              <a:t> </a:t>
            </a:r>
            <a:r>
              <a:rPr lang="en-US" sz="2400" i="1" dirty="0" err="1">
                <a:solidFill>
                  <a:srgbClr val="7030A0"/>
                </a:solidFill>
              </a:rPr>
              <a:t>đó</a:t>
            </a:r>
            <a:r>
              <a:rPr lang="en-US" sz="2400" i="1" dirty="0">
                <a:solidFill>
                  <a:srgbClr val="7030A0"/>
                </a:solidFill>
              </a:rPr>
              <a:t> </a:t>
            </a:r>
            <a:r>
              <a:rPr lang="en-US" sz="2400" i="1" dirty="0" err="1">
                <a:solidFill>
                  <a:srgbClr val="7030A0"/>
                </a:solidFill>
              </a:rPr>
              <a:t>trả</a:t>
            </a:r>
            <a:r>
              <a:rPr lang="en-US" sz="2400" i="1" dirty="0">
                <a:solidFill>
                  <a:srgbClr val="7030A0"/>
                </a:solidFill>
              </a:rPr>
              <a:t> </a:t>
            </a:r>
            <a:r>
              <a:rPr lang="en-US" sz="2400" i="1" dirty="0" err="1">
                <a:solidFill>
                  <a:srgbClr val="7030A0"/>
                </a:solidFill>
              </a:rPr>
              <a:t>lời</a:t>
            </a:r>
            <a:r>
              <a:rPr lang="en-US" sz="2400" i="1" dirty="0">
                <a:solidFill>
                  <a:srgbClr val="7030A0"/>
                </a:solidFill>
              </a:rPr>
              <a:t> </a:t>
            </a:r>
            <a:r>
              <a:rPr lang="en-US" sz="2400" i="1" dirty="0" err="1">
                <a:solidFill>
                  <a:srgbClr val="7030A0"/>
                </a:solidFill>
              </a:rPr>
              <a:t>các</a:t>
            </a:r>
            <a:r>
              <a:rPr lang="en-US" sz="2400" i="1" dirty="0">
                <a:solidFill>
                  <a:srgbClr val="7030A0"/>
                </a:solidFill>
              </a:rPr>
              <a:t> </a:t>
            </a:r>
            <a:r>
              <a:rPr lang="en-US" sz="2400" i="1" dirty="0" err="1">
                <a:solidFill>
                  <a:srgbClr val="7030A0"/>
                </a:solidFill>
              </a:rPr>
              <a:t>câu</a:t>
            </a:r>
            <a:r>
              <a:rPr lang="en-US" sz="2400" i="1" dirty="0">
                <a:solidFill>
                  <a:srgbClr val="7030A0"/>
                </a:solidFill>
              </a:rPr>
              <a:t> </a:t>
            </a:r>
            <a:r>
              <a:rPr lang="en-US" sz="2400" i="1" dirty="0" err="1">
                <a:solidFill>
                  <a:srgbClr val="7030A0"/>
                </a:solidFill>
              </a:rPr>
              <a:t>hỏi</a:t>
            </a:r>
            <a:r>
              <a:rPr lang="en-US" sz="2400" i="1" dirty="0">
                <a:solidFill>
                  <a:srgbClr val="7030A0"/>
                </a:solidFill>
              </a:rPr>
              <a:t>.)</a:t>
            </a:r>
            <a:endParaRPr lang="en-US" sz="2400" dirty="0">
              <a:solidFill>
                <a:srgbClr val="7030A0"/>
              </a:solidFill>
            </a:endParaRPr>
          </a:p>
          <a:p>
            <a:endParaRPr lang="en-US" dirty="0">
              <a:solidFill>
                <a:srgbClr val="7030A0"/>
              </a:solidFill>
            </a:endParaRPr>
          </a:p>
        </p:txBody>
      </p:sp>
      <p:sp>
        <p:nvSpPr>
          <p:cNvPr id="4" name="TextBox 3"/>
          <p:cNvSpPr txBox="1"/>
          <p:nvPr/>
        </p:nvSpPr>
        <p:spPr>
          <a:xfrm>
            <a:off x="228600" y="2362200"/>
            <a:ext cx="8534400" cy="2215991"/>
          </a:xfrm>
          <a:prstGeom prst="rect">
            <a:avLst/>
          </a:prstGeom>
          <a:noFill/>
        </p:spPr>
        <p:txBody>
          <a:bodyPr wrap="square" rtlCol="0">
            <a:spAutoFit/>
          </a:bodyPr>
          <a:lstStyle/>
          <a:p>
            <a:pPr lvl="0"/>
            <a:r>
              <a:rPr lang="en-US" sz="2400" dirty="0" smtClean="0"/>
              <a:t>1.  What </a:t>
            </a:r>
            <a:r>
              <a:rPr lang="en-US" sz="2400" dirty="0"/>
              <a:t>is Mrs. Ha worried about? Why?</a:t>
            </a:r>
          </a:p>
          <a:p>
            <a:r>
              <a:rPr lang="en-US" sz="2400" dirty="0" smtClean="0"/>
              <a:t>_________________________________________________</a:t>
            </a:r>
          </a:p>
          <a:p>
            <a:r>
              <a:rPr lang="en-US" sz="2400" dirty="0" smtClean="0"/>
              <a:t>2.  What </a:t>
            </a:r>
            <a:r>
              <a:rPr lang="en-US" sz="2400" dirty="0"/>
              <a:t>are the three things Mrs. Ha should do to save </a:t>
            </a:r>
            <a:r>
              <a:rPr lang="en-US" sz="2400" dirty="0" smtClean="0"/>
              <a:t>water?</a:t>
            </a:r>
            <a:endParaRPr lang="en-US" sz="2400" dirty="0"/>
          </a:p>
          <a:p>
            <a:r>
              <a:rPr lang="en-US" sz="2400" dirty="0" smtClean="0"/>
              <a:t>______________________________________________________</a:t>
            </a:r>
          </a:p>
          <a:p>
            <a:r>
              <a:rPr lang="en-US" sz="2400" dirty="0" smtClean="0"/>
              <a:t>______________________________________________________</a:t>
            </a:r>
            <a:endParaRPr lang="en-US" sz="2400" dirty="0"/>
          </a:p>
          <a:p>
            <a:endParaRPr lang="en-US" dirty="0"/>
          </a:p>
        </p:txBody>
      </p:sp>
      <p:sp>
        <p:nvSpPr>
          <p:cNvPr id="5" name="TextBox 4"/>
          <p:cNvSpPr txBox="1"/>
          <p:nvPr/>
        </p:nvSpPr>
        <p:spPr>
          <a:xfrm>
            <a:off x="152400" y="2743200"/>
            <a:ext cx="8763000" cy="461665"/>
          </a:xfrm>
          <a:prstGeom prst="rect">
            <a:avLst/>
          </a:prstGeom>
          <a:noFill/>
        </p:spPr>
        <p:txBody>
          <a:bodyPr wrap="square" rtlCol="0">
            <a:spAutoFit/>
          </a:bodyPr>
          <a:lstStyle/>
          <a:p>
            <a:r>
              <a:rPr lang="en-US" sz="2400" dirty="0" smtClean="0">
                <a:solidFill>
                  <a:srgbClr val="FF0000"/>
                </a:solidFill>
              </a:rPr>
              <a:t>She is worried about her recent water bill. Because it is enormous</a:t>
            </a:r>
            <a:r>
              <a:rPr lang="en-US" dirty="0" smtClean="0"/>
              <a:t>.</a:t>
            </a:r>
            <a:endParaRPr lang="en-US" dirty="0"/>
          </a:p>
        </p:txBody>
      </p:sp>
      <p:sp>
        <p:nvSpPr>
          <p:cNvPr id="6" name="TextBox 5"/>
          <p:cNvSpPr txBox="1"/>
          <p:nvPr/>
        </p:nvSpPr>
        <p:spPr>
          <a:xfrm>
            <a:off x="228600" y="3429000"/>
            <a:ext cx="8763000" cy="1200329"/>
          </a:xfrm>
          <a:prstGeom prst="rect">
            <a:avLst/>
          </a:prstGeom>
          <a:noFill/>
        </p:spPr>
        <p:txBody>
          <a:bodyPr wrap="square" rtlCol="0">
            <a:spAutoFit/>
          </a:bodyPr>
          <a:lstStyle/>
          <a:p>
            <a:r>
              <a:rPr lang="en-US" sz="2400" dirty="0" smtClean="0">
                <a:solidFill>
                  <a:srgbClr val="FF0000"/>
                </a:solidFill>
              </a:rPr>
              <a:t>She should get a plumber to make sure there are no cracks in the pipes, take showers instead of baths and remember to turn off the faucets</a:t>
            </a:r>
            <a:r>
              <a:rPr lang="en-US" dirty="0" smtClean="0"/>
              <a:t>.</a:t>
            </a:r>
            <a:endParaRPr lang="en-US" dirty="0"/>
          </a:p>
        </p:txBody>
      </p:sp>
    </p:spTree>
    <p:extLst>
      <p:ext uri="{BB962C8B-B14F-4D97-AF65-F5344CB8AC3E}">
        <p14:creationId xmlns:p14="http://schemas.microsoft.com/office/powerpoint/2010/main" val="3511813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inVertic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ppt_x"/>
                                          </p:val>
                                        </p:tav>
                                        <p:tav tm="100000">
                                          <p:val>
                                            <p:strVal val="#ppt_x"/>
                                          </p:val>
                                        </p:tav>
                                      </p:tavLst>
                                    </p:anim>
                                    <p:anim calcmode="lin" valueType="num">
                                      <p:cBhvr additive="base">
                                        <p:cTn id="3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fade">
                                      <p:cBhvr>
                                        <p:cTn id="36" dur="1000"/>
                                        <p:tgtEl>
                                          <p:spTgt spid="6"/>
                                        </p:tgtEl>
                                      </p:cBhvr>
                                    </p:animEffect>
                                    <p:anim calcmode="lin" valueType="num">
                                      <p:cBhvr>
                                        <p:cTn id="37" dur="1000" fill="hold"/>
                                        <p:tgtEl>
                                          <p:spTgt spid="6"/>
                                        </p:tgtEl>
                                        <p:attrNameLst>
                                          <p:attrName>ppt_x</p:attrName>
                                        </p:attrNameLst>
                                      </p:cBhvr>
                                      <p:tavLst>
                                        <p:tav tm="0">
                                          <p:val>
                                            <p:strVal val="#ppt_x"/>
                                          </p:val>
                                        </p:tav>
                                        <p:tav tm="100000">
                                          <p:val>
                                            <p:strVal val="#ppt_x"/>
                                          </p:val>
                                        </p:tav>
                                      </p:tavLst>
                                    </p:anim>
                                    <p:anim calcmode="lin" valueType="num">
                                      <p:cBhvr>
                                        <p:cTn id="3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915400" cy="655638"/>
          </a:xfrm>
        </p:spPr>
        <p:txBody>
          <a:bodyPr>
            <a:normAutofit fontScale="90000"/>
          </a:bodyPr>
          <a:lstStyle/>
          <a:p>
            <a:pPr algn="ctr"/>
            <a:r>
              <a:rPr lang="en-US" sz="2700" b="1" i="1" dirty="0">
                <a:effectLst/>
              </a:rPr>
              <a:t>Complete the following sentences, using the words in the conversation between Mrs. </a:t>
            </a:r>
            <a:r>
              <a:rPr lang="en-US" sz="2700" b="1" i="1" dirty="0" err="1">
                <a:effectLst/>
              </a:rPr>
              <a:t>Mi</a:t>
            </a:r>
            <a:r>
              <a:rPr lang="en-US" sz="2700" b="1" i="1" dirty="0">
                <a:effectLst/>
              </a:rPr>
              <a:t> and Mrs. Ha.</a:t>
            </a:r>
            <a:r>
              <a:rPr lang="en-US" sz="2700" b="1" dirty="0">
                <a:effectLst/>
              </a:rPr>
              <a:t/>
            </a:r>
            <a:br>
              <a:rPr lang="en-US" sz="2700" b="1" dirty="0">
                <a:effectLst/>
              </a:rPr>
            </a:br>
            <a:r>
              <a:rPr lang="en-US" sz="2400" b="1" i="1" dirty="0">
                <a:effectLst/>
              </a:rPr>
              <a:t>( </a:t>
            </a:r>
            <a:r>
              <a:rPr lang="en-US" sz="2400" b="1" i="1" dirty="0" err="1">
                <a:effectLst/>
              </a:rPr>
              <a:t>Hoàn</a:t>
            </a:r>
            <a:r>
              <a:rPr lang="en-US" sz="2400" b="1" i="1" dirty="0">
                <a:effectLst/>
              </a:rPr>
              <a:t> </a:t>
            </a:r>
            <a:r>
              <a:rPr lang="en-US" sz="2400" b="1" i="1" dirty="0" err="1">
                <a:effectLst/>
              </a:rPr>
              <a:t>thành</a:t>
            </a:r>
            <a:r>
              <a:rPr lang="en-US" sz="2400" b="1" i="1" dirty="0">
                <a:effectLst/>
              </a:rPr>
              <a:t> </a:t>
            </a:r>
            <a:r>
              <a:rPr lang="en-US" sz="2400" b="1" i="1" dirty="0" err="1">
                <a:effectLst/>
              </a:rPr>
              <a:t>các</a:t>
            </a:r>
            <a:r>
              <a:rPr lang="en-US" sz="2400" b="1" i="1" dirty="0">
                <a:effectLst/>
              </a:rPr>
              <a:t> </a:t>
            </a:r>
            <a:r>
              <a:rPr lang="en-US" sz="2400" b="1" i="1" dirty="0" err="1">
                <a:effectLst/>
              </a:rPr>
              <a:t>câu</a:t>
            </a:r>
            <a:r>
              <a:rPr lang="en-US" sz="2400" b="1" i="1" dirty="0">
                <a:effectLst/>
              </a:rPr>
              <a:t> </a:t>
            </a:r>
            <a:r>
              <a:rPr lang="en-US" sz="2400" b="1" i="1" dirty="0" err="1">
                <a:effectLst/>
              </a:rPr>
              <a:t>sử</a:t>
            </a:r>
            <a:r>
              <a:rPr lang="en-US" sz="2400" b="1" i="1" dirty="0">
                <a:effectLst/>
              </a:rPr>
              <a:t> </a:t>
            </a:r>
            <a:r>
              <a:rPr lang="en-US" sz="2400" b="1" i="1" dirty="0" smtClean="0">
                <a:effectLst/>
              </a:rPr>
              <a:t>dung </a:t>
            </a:r>
            <a:r>
              <a:rPr lang="en-US" sz="2400" b="1" i="1" dirty="0" err="1">
                <a:effectLst/>
              </a:rPr>
              <a:t>từ</a:t>
            </a:r>
            <a:r>
              <a:rPr lang="en-US" sz="2400" b="1" i="1" dirty="0">
                <a:effectLst/>
              </a:rPr>
              <a:t> </a:t>
            </a:r>
            <a:r>
              <a:rPr lang="en-US" sz="2400" b="1" i="1" dirty="0" err="1">
                <a:effectLst/>
              </a:rPr>
              <a:t>trong</a:t>
            </a:r>
            <a:r>
              <a:rPr lang="en-US" sz="2400" b="1" i="1" dirty="0">
                <a:effectLst/>
              </a:rPr>
              <a:t> </a:t>
            </a:r>
            <a:r>
              <a:rPr lang="en-US" sz="2400" b="1" i="1" dirty="0" err="1">
                <a:effectLst/>
              </a:rPr>
              <a:t>đoạn</a:t>
            </a:r>
            <a:r>
              <a:rPr lang="en-US" sz="2400" b="1" i="1" dirty="0">
                <a:effectLst/>
              </a:rPr>
              <a:t> </a:t>
            </a:r>
            <a:r>
              <a:rPr lang="en-US" sz="2400" b="1" i="1" dirty="0" err="1">
                <a:effectLst/>
              </a:rPr>
              <a:t>đối</a:t>
            </a:r>
            <a:r>
              <a:rPr lang="en-US" sz="2400" b="1" i="1" dirty="0">
                <a:effectLst/>
              </a:rPr>
              <a:t> </a:t>
            </a:r>
            <a:r>
              <a:rPr lang="en-US" sz="2400" b="1" i="1" dirty="0" err="1">
                <a:effectLst/>
              </a:rPr>
              <a:t>thoại</a:t>
            </a:r>
            <a:r>
              <a:rPr lang="en-US" sz="2400" b="1" i="1" dirty="0">
                <a:effectLst/>
              </a:rPr>
              <a:t> </a:t>
            </a:r>
            <a:r>
              <a:rPr lang="en-US" sz="2400" b="1" i="1" dirty="0" err="1">
                <a:effectLst/>
              </a:rPr>
              <a:t>giữa</a:t>
            </a:r>
            <a:r>
              <a:rPr lang="en-US" sz="2400" b="1" i="1" dirty="0">
                <a:effectLst/>
              </a:rPr>
              <a:t> </a:t>
            </a:r>
            <a:r>
              <a:rPr lang="en-US" sz="2400" b="1" i="1" dirty="0" err="1">
                <a:effectLst/>
              </a:rPr>
              <a:t>bà</a:t>
            </a:r>
            <a:r>
              <a:rPr lang="en-US" sz="2400" b="1" i="1" dirty="0">
                <a:effectLst/>
              </a:rPr>
              <a:t> </a:t>
            </a:r>
            <a:r>
              <a:rPr lang="en-US" sz="2400" b="1" i="1" dirty="0" err="1" smtClean="0">
                <a:effectLst/>
              </a:rPr>
              <a:t>Mi</a:t>
            </a:r>
            <a:r>
              <a:rPr lang="en-US" sz="2400" b="1" i="1" dirty="0" smtClean="0">
                <a:effectLst/>
              </a:rPr>
              <a:t> </a:t>
            </a:r>
            <a:r>
              <a:rPr lang="en-US" sz="2400" b="1" i="1" dirty="0" err="1">
                <a:effectLst/>
              </a:rPr>
              <a:t>và</a:t>
            </a:r>
            <a:r>
              <a:rPr lang="en-US" sz="2400" b="1" i="1" dirty="0">
                <a:effectLst/>
              </a:rPr>
              <a:t> </a:t>
            </a:r>
            <a:r>
              <a:rPr lang="en-US" sz="2400" b="1" i="1" dirty="0" err="1">
                <a:effectLst/>
              </a:rPr>
              <a:t>b</a:t>
            </a:r>
            <a:r>
              <a:rPr lang="en-US" sz="2400" b="1" i="1" dirty="0" err="1" smtClean="0">
                <a:effectLst/>
              </a:rPr>
              <a:t>à</a:t>
            </a:r>
            <a:r>
              <a:rPr lang="en-US" sz="2400" b="1" i="1" dirty="0" smtClean="0">
                <a:effectLst/>
              </a:rPr>
              <a:t> </a:t>
            </a:r>
            <a:r>
              <a:rPr lang="en-US" sz="2400" b="1" i="1" dirty="0" err="1" smtClean="0">
                <a:effectLst/>
              </a:rPr>
              <a:t>Hà</a:t>
            </a:r>
            <a:r>
              <a:rPr lang="en-US" sz="2400" b="1" i="1" dirty="0" smtClean="0">
                <a:effectLst/>
              </a:rPr>
              <a:t> </a:t>
            </a:r>
            <a:r>
              <a:rPr lang="en-US" sz="2400" b="1" i="1" dirty="0">
                <a:effectLst/>
              </a:rPr>
              <a:t>)</a:t>
            </a:r>
            <a:r>
              <a:rPr lang="en-US" sz="2400" b="1" dirty="0">
                <a:effectLst/>
              </a:rPr>
              <a:t/>
            </a:r>
            <a:br>
              <a:rPr lang="en-US" sz="2400" b="1" dirty="0">
                <a:effectLst/>
              </a:rPr>
            </a:br>
            <a:r>
              <a:rPr lang="en-US" sz="2400" i="1" dirty="0">
                <a:effectLst/>
              </a:rPr>
              <a:t> </a:t>
            </a:r>
            <a:r>
              <a:rPr lang="en-US" sz="2400" dirty="0">
                <a:effectLst/>
              </a:rPr>
              <a:t/>
            </a:r>
            <a:br>
              <a:rPr lang="en-US" sz="2400" dirty="0">
                <a:effectLst/>
              </a:rPr>
            </a:br>
            <a:endParaRPr lang="en-US" sz="2400" dirty="0"/>
          </a:p>
        </p:txBody>
      </p:sp>
      <p:sp>
        <p:nvSpPr>
          <p:cNvPr id="3" name="Content Placeholder 2"/>
          <p:cNvSpPr>
            <a:spLocks noGrp="1"/>
          </p:cNvSpPr>
          <p:nvPr>
            <p:ph idx="1"/>
          </p:nvPr>
        </p:nvSpPr>
        <p:spPr>
          <a:xfrm>
            <a:off x="304800" y="1447800"/>
            <a:ext cx="8628888" cy="4800600"/>
          </a:xfrm>
        </p:spPr>
        <p:txBody>
          <a:bodyPr>
            <a:normAutofit/>
          </a:bodyPr>
          <a:lstStyle/>
          <a:p>
            <a:pPr marL="82296" lvl="0" indent="0">
              <a:buNone/>
            </a:pPr>
            <a:r>
              <a:rPr lang="en-US" sz="3000" dirty="0" smtClean="0"/>
              <a:t>1. </a:t>
            </a:r>
            <a:r>
              <a:rPr lang="en-US" sz="3000" dirty="0" err="1" smtClean="0"/>
              <a:t>Mrs</a:t>
            </a:r>
            <a:r>
              <a:rPr lang="en-US" sz="3000" dirty="0" smtClean="0"/>
              <a:t> </a:t>
            </a:r>
            <a:r>
              <a:rPr lang="en-US" sz="3000" dirty="0"/>
              <a:t>Ha’s most recent water ________________ is</a:t>
            </a:r>
            <a:r>
              <a:rPr lang="en-US" sz="3000" dirty="0" smtClean="0"/>
              <a:t>___________.</a:t>
            </a:r>
            <a:endParaRPr lang="en-US" sz="3000" dirty="0"/>
          </a:p>
          <a:p>
            <a:pPr marL="82296" lvl="0" indent="0">
              <a:buNone/>
            </a:pPr>
            <a:r>
              <a:rPr lang="en-US" sz="3000" dirty="0" smtClean="0"/>
              <a:t>2. Mrs</a:t>
            </a:r>
            <a:r>
              <a:rPr lang="en-US" sz="3000" dirty="0"/>
              <a:t>. Ha should reduce the</a:t>
            </a:r>
            <a:r>
              <a:rPr lang="en-US" sz="3000" dirty="0" smtClean="0"/>
              <a:t>_____________ </a:t>
            </a:r>
            <a:r>
              <a:rPr lang="en-US" sz="3000" dirty="0"/>
              <a:t>of water her family uses.</a:t>
            </a:r>
          </a:p>
          <a:p>
            <a:pPr marL="82296" lvl="0" indent="0">
              <a:buNone/>
            </a:pPr>
            <a:r>
              <a:rPr lang="en-US" sz="3000" dirty="0" smtClean="0"/>
              <a:t>3. Mrs</a:t>
            </a:r>
            <a:r>
              <a:rPr lang="en-US" sz="3000" dirty="0"/>
              <a:t>. </a:t>
            </a:r>
            <a:r>
              <a:rPr lang="en-US" sz="3000" dirty="0" err="1"/>
              <a:t>Mi</a:t>
            </a:r>
            <a:r>
              <a:rPr lang="en-US" sz="3000" dirty="0"/>
              <a:t> advised Mrs. Ha to get a____________ to make sure there are no_____________ in the pipes.</a:t>
            </a:r>
          </a:p>
          <a:p>
            <a:pPr marL="82296" lvl="0" indent="0">
              <a:buNone/>
            </a:pPr>
            <a:r>
              <a:rPr lang="en-US" sz="3000" dirty="0" smtClean="0"/>
              <a:t>4.  A </a:t>
            </a:r>
            <a:r>
              <a:rPr lang="en-US" sz="3000" dirty="0"/>
              <a:t>dripping </a:t>
            </a:r>
            <a:r>
              <a:rPr lang="en-US" sz="3000" dirty="0" smtClean="0"/>
              <a:t>__________</a:t>
            </a:r>
            <a:r>
              <a:rPr lang="en-US" sz="3000" dirty="0"/>
              <a:t>can </a:t>
            </a:r>
            <a:r>
              <a:rPr lang="en-US" sz="3000" dirty="0" smtClean="0"/>
              <a:t>__________</a:t>
            </a:r>
            <a:r>
              <a:rPr lang="en-US" sz="3000" dirty="0"/>
              <a:t>500 liters </a:t>
            </a:r>
            <a:r>
              <a:rPr lang="en-US" sz="3000" dirty="0" smtClean="0"/>
              <a:t>of water </a:t>
            </a:r>
            <a:r>
              <a:rPr lang="en-US" sz="3000" dirty="0"/>
              <a:t>a month.</a:t>
            </a:r>
          </a:p>
          <a:p>
            <a:pPr marL="82296" indent="0">
              <a:buNone/>
            </a:pPr>
            <a:r>
              <a:rPr lang="en-US" sz="3000" dirty="0"/>
              <a:t> </a:t>
            </a:r>
          </a:p>
          <a:p>
            <a:pPr marL="82296" indent="0">
              <a:buNone/>
            </a:pPr>
            <a:endParaRPr lang="en-US" dirty="0"/>
          </a:p>
        </p:txBody>
      </p:sp>
      <p:sp>
        <p:nvSpPr>
          <p:cNvPr id="4" name="TextBox 3"/>
          <p:cNvSpPr txBox="1"/>
          <p:nvPr/>
        </p:nvSpPr>
        <p:spPr>
          <a:xfrm>
            <a:off x="914400" y="1905000"/>
            <a:ext cx="2209800" cy="523220"/>
          </a:xfrm>
          <a:prstGeom prst="rect">
            <a:avLst/>
          </a:prstGeom>
          <a:noFill/>
        </p:spPr>
        <p:txBody>
          <a:bodyPr wrap="square" rtlCol="0">
            <a:spAutoFit/>
          </a:bodyPr>
          <a:lstStyle/>
          <a:p>
            <a:r>
              <a:rPr lang="en-US" sz="2800" b="1" dirty="0" smtClean="0">
                <a:solidFill>
                  <a:srgbClr val="FF0000"/>
                </a:solidFill>
              </a:rPr>
              <a:t>enormous</a:t>
            </a:r>
            <a:endParaRPr lang="en-US" sz="2800" b="1" dirty="0">
              <a:solidFill>
                <a:srgbClr val="FF0000"/>
              </a:solidFill>
            </a:endParaRPr>
          </a:p>
        </p:txBody>
      </p:sp>
      <p:sp>
        <p:nvSpPr>
          <p:cNvPr id="5" name="TextBox 4"/>
          <p:cNvSpPr txBox="1"/>
          <p:nvPr/>
        </p:nvSpPr>
        <p:spPr>
          <a:xfrm>
            <a:off x="4800600" y="3886200"/>
            <a:ext cx="1409700" cy="523220"/>
          </a:xfrm>
          <a:prstGeom prst="rect">
            <a:avLst/>
          </a:prstGeom>
          <a:noFill/>
        </p:spPr>
        <p:txBody>
          <a:bodyPr wrap="square" rtlCol="0">
            <a:spAutoFit/>
          </a:bodyPr>
          <a:lstStyle/>
          <a:p>
            <a:r>
              <a:rPr lang="en-US" sz="2800" b="1" dirty="0" smtClean="0">
                <a:solidFill>
                  <a:srgbClr val="FF0000"/>
                </a:solidFill>
              </a:rPr>
              <a:t>cracks</a:t>
            </a:r>
            <a:endParaRPr lang="en-US" sz="2800" b="1" dirty="0">
              <a:solidFill>
                <a:srgbClr val="FF0000"/>
              </a:solidFill>
            </a:endParaRPr>
          </a:p>
        </p:txBody>
      </p:sp>
      <p:sp>
        <p:nvSpPr>
          <p:cNvPr id="6" name="TextBox 5"/>
          <p:cNvSpPr txBox="1"/>
          <p:nvPr/>
        </p:nvSpPr>
        <p:spPr>
          <a:xfrm>
            <a:off x="6438900" y="1447800"/>
            <a:ext cx="1104900" cy="523220"/>
          </a:xfrm>
          <a:prstGeom prst="rect">
            <a:avLst/>
          </a:prstGeom>
          <a:noFill/>
        </p:spPr>
        <p:txBody>
          <a:bodyPr wrap="square" rtlCol="0">
            <a:spAutoFit/>
          </a:bodyPr>
          <a:lstStyle/>
          <a:p>
            <a:r>
              <a:rPr lang="en-US" sz="2800" b="1" dirty="0" smtClean="0">
                <a:solidFill>
                  <a:srgbClr val="FF0000"/>
                </a:solidFill>
              </a:rPr>
              <a:t>bill</a:t>
            </a:r>
            <a:endParaRPr lang="en-US" sz="2800" b="1" dirty="0">
              <a:solidFill>
                <a:srgbClr val="FF0000"/>
              </a:solidFill>
            </a:endParaRPr>
          </a:p>
        </p:txBody>
      </p:sp>
      <p:sp>
        <p:nvSpPr>
          <p:cNvPr id="7" name="TextBox 6"/>
          <p:cNvSpPr txBox="1"/>
          <p:nvPr/>
        </p:nvSpPr>
        <p:spPr>
          <a:xfrm>
            <a:off x="6572250" y="3505200"/>
            <a:ext cx="1657350" cy="523220"/>
          </a:xfrm>
          <a:prstGeom prst="rect">
            <a:avLst/>
          </a:prstGeom>
          <a:noFill/>
        </p:spPr>
        <p:txBody>
          <a:bodyPr wrap="square" rtlCol="0">
            <a:spAutoFit/>
          </a:bodyPr>
          <a:lstStyle/>
          <a:p>
            <a:r>
              <a:rPr lang="en-US" sz="2800" b="1" dirty="0" smtClean="0">
                <a:solidFill>
                  <a:srgbClr val="FF0000"/>
                </a:solidFill>
              </a:rPr>
              <a:t>plumber</a:t>
            </a:r>
            <a:endParaRPr lang="en-US" sz="2800" b="1" dirty="0">
              <a:solidFill>
                <a:srgbClr val="FF0000"/>
              </a:solidFill>
            </a:endParaRPr>
          </a:p>
        </p:txBody>
      </p:sp>
      <p:sp>
        <p:nvSpPr>
          <p:cNvPr id="8" name="TextBox 7"/>
          <p:cNvSpPr txBox="1"/>
          <p:nvPr/>
        </p:nvSpPr>
        <p:spPr>
          <a:xfrm>
            <a:off x="5791200" y="4495800"/>
            <a:ext cx="2209800" cy="523220"/>
          </a:xfrm>
          <a:prstGeom prst="rect">
            <a:avLst/>
          </a:prstGeom>
          <a:noFill/>
        </p:spPr>
        <p:txBody>
          <a:bodyPr wrap="square" rtlCol="0">
            <a:spAutoFit/>
          </a:bodyPr>
          <a:lstStyle/>
          <a:p>
            <a:r>
              <a:rPr lang="en-US" sz="2800" b="1" dirty="0" smtClean="0">
                <a:solidFill>
                  <a:srgbClr val="FF0000"/>
                </a:solidFill>
              </a:rPr>
              <a:t>waste</a:t>
            </a:r>
            <a:endParaRPr lang="en-US" sz="2800" b="1" dirty="0">
              <a:solidFill>
                <a:srgbClr val="FF0000"/>
              </a:solidFill>
            </a:endParaRPr>
          </a:p>
        </p:txBody>
      </p:sp>
      <p:sp>
        <p:nvSpPr>
          <p:cNvPr id="9" name="TextBox 8"/>
          <p:cNvSpPr txBox="1"/>
          <p:nvPr/>
        </p:nvSpPr>
        <p:spPr>
          <a:xfrm>
            <a:off x="5638800" y="2438400"/>
            <a:ext cx="2209800" cy="523220"/>
          </a:xfrm>
          <a:prstGeom prst="rect">
            <a:avLst/>
          </a:prstGeom>
          <a:noFill/>
        </p:spPr>
        <p:txBody>
          <a:bodyPr wrap="square" rtlCol="0">
            <a:spAutoFit/>
          </a:bodyPr>
          <a:lstStyle/>
          <a:p>
            <a:r>
              <a:rPr lang="en-US" sz="2800" b="1" dirty="0" smtClean="0">
                <a:solidFill>
                  <a:srgbClr val="FF0000"/>
                </a:solidFill>
              </a:rPr>
              <a:t>amount</a:t>
            </a:r>
            <a:endParaRPr lang="en-US" sz="2800" b="1" dirty="0">
              <a:solidFill>
                <a:srgbClr val="FF0000"/>
              </a:solidFill>
            </a:endParaRPr>
          </a:p>
        </p:txBody>
      </p:sp>
      <p:sp>
        <p:nvSpPr>
          <p:cNvPr id="10" name="TextBox 9"/>
          <p:cNvSpPr txBox="1"/>
          <p:nvPr/>
        </p:nvSpPr>
        <p:spPr>
          <a:xfrm>
            <a:off x="3124200" y="4495800"/>
            <a:ext cx="1352550" cy="523220"/>
          </a:xfrm>
          <a:prstGeom prst="rect">
            <a:avLst/>
          </a:prstGeom>
          <a:noFill/>
        </p:spPr>
        <p:txBody>
          <a:bodyPr wrap="square" rtlCol="0">
            <a:spAutoFit/>
          </a:bodyPr>
          <a:lstStyle/>
          <a:p>
            <a:r>
              <a:rPr lang="en-US" sz="2800" b="1" dirty="0" smtClean="0">
                <a:solidFill>
                  <a:srgbClr val="FF0000"/>
                </a:solidFill>
              </a:rPr>
              <a:t>faucet</a:t>
            </a:r>
            <a:endParaRPr lang="en-US" sz="2800" b="1" dirty="0">
              <a:solidFill>
                <a:srgbClr val="FF0000"/>
              </a:solidFill>
            </a:endParaRPr>
          </a:p>
        </p:txBody>
      </p:sp>
    </p:spTree>
    <p:extLst>
      <p:ext uri="{BB962C8B-B14F-4D97-AF65-F5344CB8AC3E}">
        <p14:creationId xmlns:p14="http://schemas.microsoft.com/office/powerpoint/2010/main" val="3905673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5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5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25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250" fill="hold"/>
                                        <p:tgtEl>
                                          <p:spTgt spid="3">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25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250" fill="hold"/>
                                        <p:tgtEl>
                                          <p:spTgt spid="3">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25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250" fill="hold"/>
                                        <p:tgtEl>
                                          <p:spTgt spid="3">
                                            <p:txEl>
                                              <p:pRg st="3" end="3"/>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25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9" dur="25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1000"/>
                                        <p:tgtEl>
                                          <p:spTgt spid="6"/>
                                        </p:tgtEl>
                                      </p:cBhvr>
                                    </p:animEffect>
                                    <p:anim calcmode="lin" valueType="num">
                                      <p:cBhvr>
                                        <p:cTn id="35" dur="1000" fill="hold"/>
                                        <p:tgtEl>
                                          <p:spTgt spid="6"/>
                                        </p:tgtEl>
                                        <p:attrNameLst>
                                          <p:attrName>ppt_x</p:attrName>
                                        </p:attrNameLst>
                                      </p:cBhvr>
                                      <p:tavLst>
                                        <p:tav tm="0">
                                          <p:val>
                                            <p:strVal val="#ppt_x"/>
                                          </p:val>
                                        </p:tav>
                                        <p:tav tm="100000">
                                          <p:val>
                                            <p:strVal val="#ppt_x"/>
                                          </p:val>
                                        </p:tav>
                                      </p:tavLst>
                                    </p:anim>
                                    <p:anim calcmode="lin" valueType="num">
                                      <p:cBhvr>
                                        <p:cTn id="3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barn(inVertical)">
                                      <p:cBhvr>
                                        <p:cTn id="41" dur="250"/>
                                        <p:tgtEl>
                                          <p:spTgt spid="4"/>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fade">
                                      <p:cBhvr>
                                        <p:cTn id="46" dur="500"/>
                                        <p:tgtEl>
                                          <p:spTgt spid="9"/>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wipe(down)">
                                      <p:cBhvr>
                                        <p:cTn id="51" dur="500"/>
                                        <p:tgtEl>
                                          <p:spTgt spid="7"/>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5"/>
                                        </p:tgtEl>
                                        <p:attrNameLst>
                                          <p:attrName>style.visibility</p:attrName>
                                        </p:attrNameLst>
                                      </p:cBhvr>
                                      <p:to>
                                        <p:strVal val="visible"/>
                                      </p:to>
                                    </p:set>
                                    <p:anim calcmode="lin" valueType="num">
                                      <p:cBhvr additive="base">
                                        <p:cTn id="56" dur="500" fill="hold"/>
                                        <p:tgtEl>
                                          <p:spTgt spid="5"/>
                                        </p:tgtEl>
                                        <p:attrNameLst>
                                          <p:attrName>ppt_x</p:attrName>
                                        </p:attrNameLst>
                                      </p:cBhvr>
                                      <p:tavLst>
                                        <p:tav tm="0">
                                          <p:val>
                                            <p:strVal val="#ppt_x"/>
                                          </p:val>
                                        </p:tav>
                                        <p:tav tm="100000">
                                          <p:val>
                                            <p:strVal val="#ppt_x"/>
                                          </p:val>
                                        </p:tav>
                                      </p:tavLst>
                                    </p:anim>
                                    <p:anim calcmode="lin" valueType="num">
                                      <p:cBhvr additive="base">
                                        <p:cTn id="5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10"/>
                                        </p:tgtEl>
                                        <p:attrNameLst>
                                          <p:attrName>style.visibility</p:attrName>
                                        </p:attrNameLst>
                                      </p:cBhvr>
                                      <p:to>
                                        <p:strVal val="visible"/>
                                      </p:to>
                                    </p:set>
                                    <p:animEffect transition="in" filter="fade">
                                      <p:cBhvr>
                                        <p:cTn id="62" dur="1000"/>
                                        <p:tgtEl>
                                          <p:spTgt spid="10"/>
                                        </p:tgtEl>
                                      </p:cBhvr>
                                    </p:animEffect>
                                    <p:anim calcmode="lin" valueType="num">
                                      <p:cBhvr>
                                        <p:cTn id="63" dur="1000" fill="hold"/>
                                        <p:tgtEl>
                                          <p:spTgt spid="10"/>
                                        </p:tgtEl>
                                        <p:attrNameLst>
                                          <p:attrName>ppt_x</p:attrName>
                                        </p:attrNameLst>
                                      </p:cBhvr>
                                      <p:tavLst>
                                        <p:tav tm="0">
                                          <p:val>
                                            <p:strVal val="#ppt_x"/>
                                          </p:val>
                                        </p:tav>
                                        <p:tav tm="100000">
                                          <p:val>
                                            <p:strVal val="#ppt_x"/>
                                          </p:val>
                                        </p:tav>
                                      </p:tavLst>
                                    </p:anim>
                                    <p:anim calcmode="lin" valueType="num">
                                      <p:cBhvr>
                                        <p:cTn id="6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grpId="0" nodeType="clickEffect">
                                  <p:stCondLst>
                                    <p:cond delay="0"/>
                                  </p:stCondLst>
                                  <p:childTnLst>
                                    <p:set>
                                      <p:cBhvr>
                                        <p:cTn id="68" dur="1" fill="hold">
                                          <p:stCondLst>
                                            <p:cond delay="0"/>
                                          </p:stCondLst>
                                        </p:cTn>
                                        <p:tgtEl>
                                          <p:spTgt spid="8"/>
                                        </p:tgtEl>
                                        <p:attrNameLst>
                                          <p:attrName>style.visibility</p:attrName>
                                        </p:attrNameLst>
                                      </p:cBhvr>
                                      <p:to>
                                        <p:strVal val="visible"/>
                                      </p:to>
                                    </p:set>
                                    <p:animEffect transition="in" filter="barn(inVertical)">
                                      <p:cBhvr>
                                        <p:cTn id="6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P spid="4" grpId="0"/>
      <p:bldP spid="5" grpId="0"/>
      <p:bldP spid="6" grpId="0"/>
      <p:bldP spid="7" grpId="0"/>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9296400" cy="2057400"/>
          </a:xfrm>
        </p:spPr>
        <p:txBody>
          <a:bodyPr>
            <a:normAutofit fontScale="90000"/>
          </a:bodyPr>
          <a:lstStyle/>
          <a:p>
            <a:pPr algn="ctr"/>
            <a:r>
              <a:rPr lang="en-US" sz="2000" b="1" i="1" dirty="0">
                <a:solidFill>
                  <a:srgbClr val="7030A0"/>
                </a:solidFill>
                <a:latin typeface="+mn-lt"/>
              </a:rPr>
              <a:t>Match the words in the 1</a:t>
            </a:r>
            <a:r>
              <a:rPr lang="en-US" sz="2000" b="1" i="1" baseline="30000" dirty="0">
                <a:solidFill>
                  <a:srgbClr val="7030A0"/>
                </a:solidFill>
                <a:latin typeface="+mn-lt"/>
              </a:rPr>
              <a:t>st</a:t>
            </a:r>
            <a:r>
              <a:rPr lang="en-US" sz="2000" b="1" i="1" dirty="0">
                <a:solidFill>
                  <a:srgbClr val="7030A0"/>
                </a:solidFill>
                <a:latin typeface="+mn-lt"/>
              </a:rPr>
              <a:t> column to their meanings in the 2</a:t>
            </a:r>
            <a:r>
              <a:rPr lang="en-US" sz="2000" b="1" i="1" baseline="30000" dirty="0">
                <a:solidFill>
                  <a:srgbClr val="7030A0"/>
                </a:solidFill>
                <a:latin typeface="+mn-lt"/>
              </a:rPr>
              <a:t>nd</a:t>
            </a:r>
            <a:r>
              <a:rPr lang="en-US" sz="2000" b="1" i="1" dirty="0">
                <a:solidFill>
                  <a:srgbClr val="7030A0"/>
                </a:solidFill>
                <a:latin typeface="+mn-lt"/>
              </a:rPr>
              <a:t> column. How do you say these words in Vietnamese? </a:t>
            </a:r>
            <a:r>
              <a:rPr lang="en-US" sz="2000" b="1" i="1" dirty="0" smtClean="0">
                <a:solidFill>
                  <a:srgbClr val="7030A0"/>
                </a:solidFill>
                <a:latin typeface="+mn-lt"/>
              </a:rPr>
              <a:t/>
            </a:r>
            <a:br>
              <a:rPr lang="en-US" sz="2000" b="1" i="1" dirty="0" smtClean="0">
                <a:solidFill>
                  <a:srgbClr val="7030A0"/>
                </a:solidFill>
                <a:latin typeface="+mn-lt"/>
              </a:rPr>
            </a:br>
            <a:r>
              <a:rPr lang="en-US" sz="2000" b="1" i="1" dirty="0" smtClean="0">
                <a:solidFill>
                  <a:srgbClr val="7030A0"/>
                </a:solidFill>
                <a:latin typeface="+mn-lt"/>
              </a:rPr>
              <a:t>Copy </a:t>
            </a:r>
            <a:r>
              <a:rPr lang="en-US" sz="2000" b="1" i="1" dirty="0">
                <a:solidFill>
                  <a:srgbClr val="7030A0"/>
                </a:solidFill>
                <a:latin typeface="+mn-lt"/>
              </a:rPr>
              <a:t>the words in your notebook</a:t>
            </a:r>
            <a:r>
              <a:rPr lang="en-US" sz="2000" i="1" dirty="0" smtClean="0">
                <a:latin typeface="+mn-lt"/>
              </a:rPr>
              <a:t>.</a:t>
            </a:r>
            <a:br>
              <a:rPr lang="en-US" sz="2000" i="1" dirty="0" smtClean="0">
                <a:latin typeface="+mn-lt"/>
              </a:rPr>
            </a:br>
            <a:r>
              <a:rPr lang="en-US" sz="2000" i="1" dirty="0" smtClean="0">
                <a:latin typeface="+mn-lt"/>
              </a:rPr>
              <a:t>(</a:t>
            </a:r>
            <a:r>
              <a:rPr lang="en-US" sz="2000" i="1" dirty="0" err="1" smtClean="0">
                <a:latin typeface="+mn-lt"/>
              </a:rPr>
              <a:t>Nối</a:t>
            </a:r>
            <a:r>
              <a:rPr lang="en-US" sz="2000" i="1" dirty="0" smtClean="0">
                <a:latin typeface="+mn-lt"/>
              </a:rPr>
              <a:t> </a:t>
            </a:r>
            <a:r>
              <a:rPr lang="en-US" sz="2000" i="1" dirty="0" err="1">
                <a:latin typeface="+mn-lt"/>
              </a:rPr>
              <a:t>các</a:t>
            </a:r>
            <a:r>
              <a:rPr lang="en-US" sz="2000" i="1" dirty="0">
                <a:latin typeface="+mn-lt"/>
              </a:rPr>
              <a:t> </a:t>
            </a:r>
            <a:r>
              <a:rPr lang="en-US" sz="2000" i="1" dirty="0" err="1">
                <a:latin typeface="+mn-lt"/>
              </a:rPr>
              <a:t>từ</a:t>
            </a:r>
            <a:r>
              <a:rPr lang="en-US" sz="2000" i="1" dirty="0">
                <a:latin typeface="+mn-lt"/>
              </a:rPr>
              <a:t> ở </a:t>
            </a:r>
            <a:r>
              <a:rPr lang="en-US" sz="2000" i="1" dirty="0" err="1">
                <a:latin typeface="+mn-lt"/>
              </a:rPr>
              <a:t>cột</a:t>
            </a:r>
            <a:r>
              <a:rPr lang="en-US" sz="2000" i="1" dirty="0">
                <a:latin typeface="+mn-lt"/>
              </a:rPr>
              <a:t> </a:t>
            </a:r>
            <a:r>
              <a:rPr lang="en-US" sz="2000" i="1" dirty="0" err="1">
                <a:latin typeface="+mn-lt"/>
              </a:rPr>
              <a:t>thứ</a:t>
            </a:r>
            <a:r>
              <a:rPr lang="en-US" sz="2000" i="1" dirty="0">
                <a:latin typeface="+mn-lt"/>
              </a:rPr>
              <a:t> </a:t>
            </a:r>
            <a:r>
              <a:rPr lang="en-US" sz="2000" i="1" dirty="0" err="1">
                <a:latin typeface="+mn-lt"/>
              </a:rPr>
              <a:t>nhất</a:t>
            </a:r>
            <a:r>
              <a:rPr lang="en-US" sz="2000" i="1" dirty="0">
                <a:latin typeface="+mn-lt"/>
              </a:rPr>
              <a:t> </a:t>
            </a:r>
            <a:r>
              <a:rPr lang="en-US" sz="2000" i="1" dirty="0" err="1">
                <a:latin typeface="+mn-lt"/>
              </a:rPr>
              <a:t>với</a:t>
            </a:r>
            <a:r>
              <a:rPr lang="en-US" sz="2000" i="1" dirty="0">
                <a:latin typeface="+mn-lt"/>
              </a:rPr>
              <a:t> </a:t>
            </a:r>
            <a:r>
              <a:rPr lang="en-US" sz="2000" i="1" dirty="0" err="1" smtClean="0">
                <a:latin typeface="+mn-lt"/>
              </a:rPr>
              <a:t>nghĩa</a:t>
            </a:r>
            <a:r>
              <a:rPr lang="en-US" sz="2000" i="1" dirty="0" smtClean="0">
                <a:latin typeface="+mn-lt"/>
              </a:rPr>
              <a:t> </a:t>
            </a:r>
            <a:r>
              <a:rPr lang="en-US" sz="2000" i="1" dirty="0" err="1">
                <a:latin typeface="+mn-lt"/>
              </a:rPr>
              <a:t>của</a:t>
            </a:r>
            <a:r>
              <a:rPr lang="en-US" sz="2000" i="1" dirty="0">
                <a:latin typeface="+mn-lt"/>
              </a:rPr>
              <a:t> </a:t>
            </a:r>
            <a:r>
              <a:rPr lang="en-US" sz="2000" i="1" dirty="0" err="1">
                <a:latin typeface="+mn-lt"/>
              </a:rPr>
              <a:t>chúng</a:t>
            </a:r>
            <a:r>
              <a:rPr lang="en-US" sz="2000" i="1" dirty="0">
                <a:latin typeface="+mn-lt"/>
              </a:rPr>
              <a:t> ở </a:t>
            </a:r>
            <a:r>
              <a:rPr lang="en-US" sz="2000" i="1" dirty="0" err="1">
                <a:latin typeface="+mn-lt"/>
              </a:rPr>
              <a:t>cột</a:t>
            </a:r>
            <a:r>
              <a:rPr lang="en-US" sz="2000" i="1" dirty="0">
                <a:latin typeface="+mn-lt"/>
              </a:rPr>
              <a:t> 2 </a:t>
            </a:r>
            <a:r>
              <a:rPr lang="en-US" sz="2000" i="1" dirty="0" err="1">
                <a:latin typeface="+mn-lt"/>
              </a:rPr>
              <a:t>và</a:t>
            </a:r>
            <a:r>
              <a:rPr lang="en-US" sz="2000" i="1" dirty="0">
                <a:latin typeface="+mn-lt"/>
              </a:rPr>
              <a:t> </a:t>
            </a:r>
            <a:r>
              <a:rPr lang="en-US" sz="2000" i="1" dirty="0" err="1">
                <a:latin typeface="+mn-lt"/>
              </a:rPr>
              <a:t>cho</a:t>
            </a:r>
            <a:r>
              <a:rPr lang="en-US" sz="2000" i="1" dirty="0">
                <a:latin typeface="+mn-lt"/>
              </a:rPr>
              <a:t> </a:t>
            </a:r>
            <a:r>
              <a:rPr lang="en-US" sz="2000" i="1" dirty="0" err="1">
                <a:latin typeface="+mn-lt"/>
              </a:rPr>
              <a:t>biết</a:t>
            </a:r>
            <a:r>
              <a:rPr lang="en-US" sz="2000" i="1" dirty="0">
                <a:latin typeface="+mn-lt"/>
              </a:rPr>
              <a:t> </a:t>
            </a:r>
            <a:r>
              <a:rPr lang="en-US" sz="2000" i="1" dirty="0" err="1">
                <a:latin typeface="+mn-lt"/>
              </a:rPr>
              <a:t>nghĩa</a:t>
            </a:r>
            <a:r>
              <a:rPr lang="en-US" sz="2000" i="1" dirty="0">
                <a:latin typeface="+mn-lt"/>
              </a:rPr>
              <a:t> </a:t>
            </a:r>
            <a:r>
              <a:rPr lang="en-US" sz="2000" i="1" dirty="0" err="1">
                <a:latin typeface="+mn-lt"/>
              </a:rPr>
              <a:t>tiếng</a:t>
            </a:r>
            <a:r>
              <a:rPr lang="en-US" sz="2000" i="1" dirty="0">
                <a:latin typeface="+mn-lt"/>
              </a:rPr>
              <a:t> </a:t>
            </a:r>
            <a:r>
              <a:rPr lang="en-US" sz="2000" i="1" dirty="0" err="1">
                <a:latin typeface="+mn-lt"/>
              </a:rPr>
              <a:t>việt</a:t>
            </a:r>
            <a:r>
              <a:rPr lang="en-US" sz="2000" i="1" dirty="0">
                <a:latin typeface="+mn-lt"/>
              </a:rPr>
              <a:t> </a:t>
            </a:r>
            <a:r>
              <a:rPr lang="en-US" sz="2000" i="1" dirty="0" err="1">
                <a:latin typeface="+mn-lt"/>
              </a:rPr>
              <a:t>của</a:t>
            </a:r>
            <a:r>
              <a:rPr lang="en-US" sz="2000" i="1" dirty="0">
                <a:latin typeface="+mn-lt"/>
              </a:rPr>
              <a:t> </a:t>
            </a:r>
            <a:r>
              <a:rPr lang="en-US" sz="2000" i="1" dirty="0" err="1">
                <a:latin typeface="+mn-lt"/>
              </a:rPr>
              <a:t>chúng</a:t>
            </a:r>
            <a:r>
              <a:rPr lang="en-US" sz="2000" i="1" dirty="0">
                <a:latin typeface="+mn-lt"/>
              </a:rPr>
              <a:t>. </a:t>
            </a:r>
            <a:r>
              <a:rPr lang="en-US" sz="2000" i="1" dirty="0" err="1">
                <a:latin typeface="+mn-lt"/>
              </a:rPr>
              <a:t>Chép</a:t>
            </a:r>
            <a:r>
              <a:rPr lang="en-US" sz="2000" i="1" dirty="0">
                <a:latin typeface="+mn-lt"/>
              </a:rPr>
              <a:t> </a:t>
            </a:r>
            <a:r>
              <a:rPr lang="en-US" sz="2000" i="1" dirty="0" err="1">
                <a:latin typeface="+mn-lt"/>
              </a:rPr>
              <a:t>các</a:t>
            </a:r>
            <a:r>
              <a:rPr lang="en-US" sz="2000" i="1" dirty="0">
                <a:latin typeface="+mn-lt"/>
              </a:rPr>
              <a:t> </a:t>
            </a:r>
            <a:r>
              <a:rPr lang="en-US" sz="2000" i="1" dirty="0" err="1">
                <a:latin typeface="+mn-lt"/>
              </a:rPr>
              <a:t>từ</a:t>
            </a:r>
            <a:r>
              <a:rPr lang="en-US" sz="2000" i="1" dirty="0">
                <a:latin typeface="+mn-lt"/>
              </a:rPr>
              <a:t> </a:t>
            </a:r>
            <a:r>
              <a:rPr lang="en-US" sz="2000" i="1" dirty="0" err="1">
                <a:latin typeface="+mn-lt"/>
              </a:rPr>
              <a:t>vào</a:t>
            </a:r>
            <a:r>
              <a:rPr lang="en-US" sz="2000" i="1" dirty="0">
                <a:latin typeface="+mn-lt"/>
              </a:rPr>
              <a:t> </a:t>
            </a:r>
            <a:r>
              <a:rPr lang="en-US" sz="2000" i="1" dirty="0" err="1">
                <a:latin typeface="+mn-lt"/>
              </a:rPr>
              <a:t>vở</a:t>
            </a:r>
            <a:r>
              <a:rPr lang="en-US" sz="2000" i="1" dirty="0">
                <a:latin typeface="+mn-lt"/>
              </a:rPr>
              <a:t>)</a:t>
            </a:r>
            <a:r>
              <a:rPr lang="en-US" sz="2000" dirty="0">
                <a:latin typeface="+mn-lt"/>
              </a:rPr>
              <a:t/>
            </a:r>
            <a:br>
              <a:rPr lang="en-US" sz="2000" dirty="0">
                <a:latin typeface="+mn-lt"/>
              </a:rPr>
            </a:br>
            <a:r>
              <a:rPr lang="en-US" dirty="0">
                <a:latin typeface="+mn-lt"/>
              </a:rPr>
              <a:t> </a:t>
            </a:r>
            <a:br>
              <a:rPr lang="en-US" dirty="0">
                <a:latin typeface="+mn-lt"/>
              </a:rPr>
            </a:br>
            <a:endParaRPr lang="en-US"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8982174"/>
              </p:ext>
            </p:extLst>
          </p:nvPr>
        </p:nvGraphicFramePr>
        <p:xfrm>
          <a:off x="152400" y="1828800"/>
          <a:ext cx="8991600" cy="4301066"/>
        </p:xfrm>
        <a:graphic>
          <a:graphicData uri="http://schemas.openxmlformats.org/drawingml/2006/table">
            <a:tbl>
              <a:tblPr firstRow="1" firstCol="1" bandRow="1">
                <a:tableStyleId>{5C22544A-7EE6-4342-B048-85BDC9FD1C3A}</a:tableStyleId>
              </a:tblPr>
              <a:tblGrid>
                <a:gridCol w="2502010"/>
                <a:gridCol w="4965590"/>
                <a:gridCol w="1524000"/>
              </a:tblGrid>
              <a:tr h="338666">
                <a:tc>
                  <a:txBody>
                    <a:bodyPr/>
                    <a:lstStyle/>
                    <a:p>
                      <a:pPr marL="0" marR="0" algn="ctr">
                        <a:spcBef>
                          <a:spcPts val="0"/>
                        </a:spcBef>
                        <a:spcAft>
                          <a:spcPts val="0"/>
                        </a:spcAft>
                      </a:pPr>
                      <a:r>
                        <a:rPr lang="en-US" sz="1200" dirty="0">
                          <a:effectLst/>
                        </a:rPr>
                        <a:t>English</a:t>
                      </a:r>
                      <a:endParaRPr lang="en-US" sz="1100" dirty="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200">
                          <a:effectLst/>
                        </a:rPr>
                        <a:t>meanings</a:t>
                      </a:r>
                      <a:endParaRPr lang="en-US" sz="1100">
                        <a:effectLst/>
                        <a:latin typeface="Calibri"/>
                        <a:ea typeface="Calibri"/>
                        <a:cs typeface="Times New Roman"/>
                      </a:endParaRPr>
                    </a:p>
                  </a:txBody>
                  <a:tcPr marL="68580" marR="68580" marT="0" marB="0"/>
                </a:tc>
                <a:tc>
                  <a:txBody>
                    <a:bodyPr/>
                    <a:lstStyle/>
                    <a:p>
                      <a:pPr marL="0" marR="0" algn="ctr">
                        <a:spcBef>
                          <a:spcPts val="0"/>
                        </a:spcBef>
                        <a:spcAft>
                          <a:spcPts val="0"/>
                        </a:spcAft>
                      </a:pPr>
                      <a:r>
                        <a:rPr lang="en-US" sz="1200">
                          <a:effectLst/>
                        </a:rPr>
                        <a:t>Vietnamese</a:t>
                      </a:r>
                      <a:endParaRPr lang="en-US" sz="1100">
                        <a:effectLst/>
                        <a:latin typeface="Calibri"/>
                        <a:ea typeface="Calibri"/>
                        <a:cs typeface="Times New Roman"/>
                      </a:endParaRPr>
                    </a:p>
                  </a:txBody>
                  <a:tcPr marL="68580" marR="68580" marT="0" marB="0"/>
                </a:tc>
              </a:tr>
              <a:tr h="3776134">
                <a:tc>
                  <a:txBody>
                    <a:bodyPr/>
                    <a:lstStyle/>
                    <a:p>
                      <a:pPr marL="0" marR="0">
                        <a:spcBef>
                          <a:spcPts val="0"/>
                        </a:spcBef>
                        <a:spcAft>
                          <a:spcPts val="0"/>
                        </a:spcAft>
                      </a:pPr>
                      <a:r>
                        <a:rPr lang="en-US" sz="1100" dirty="0">
                          <a:effectLst/>
                        </a:rPr>
                        <a:t>1. </a:t>
                      </a:r>
                      <a:r>
                        <a:rPr lang="en-US" sz="2000" dirty="0">
                          <a:effectLst/>
                        </a:rPr>
                        <a:t>bill (n) /</a:t>
                      </a:r>
                      <a:r>
                        <a:rPr lang="en-US" sz="2000" dirty="0" err="1">
                          <a:effectLst/>
                        </a:rPr>
                        <a:t>bɪl</a:t>
                      </a:r>
                      <a:r>
                        <a:rPr lang="en-US" sz="2000" dirty="0">
                          <a:effectLst/>
                        </a:rPr>
                        <a:t>/ </a:t>
                      </a:r>
                    </a:p>
                    <a:p>
                      <a:pPr marL="0" marR="0">
                        <a:spcBef>
                          <a:spcPts val="0"/>
                        </a:spcBef>
                        <a:spcAft>
                          <a:spcPts val="0"/>
                        </a:spcAft>
                      </a:pPr>
                      <a:r>
                        <a:rPr lang="en-US" sz="2000" dirty="0">
                          <a:effectLst/>
                        </a:rPr>
                        <a:t>2. enormous (a) /</a:t>
                      </a:r>
                      <a:r>
                        <a:rPr lang="en-US" sz="2000" dirty="0" err="1">
                          <a:effectLst/>
                        </a:rPr>
                        <a:t>ɪˈnɔ</a:t>
                      </a:r>
                      <a:r>
                        <a:rPr lang="en-US" sz="2000" dirty="0">
                          <a:effectLst/>
                        </a:rPr>
                        <a:t>ː.</a:t>
                      </a:r>
                      <a:r>
                        <a:rPr lang="en-US" sz="2000" dirty="0" err="1">
                          <a:effectLst/>
                        </a:rPr>
                        <a:t>məs</a:t>
                      </a:r>
                      <a:r>
                        <a:rPr lang="en-US" sz="2000" dirty="0">
                          <a:effectLst/>
                        </a:rPr>
                        <a:t>/ </a:t>
                      </a:r>
                    </a:p>
                    <a:p>
                      <a:pPr marL="0" marR="0">
                        <a:spcBef>
                          <a:spcPts val="0"/>
                        </a:spcBef>
                        <a:spcAft>
                          <a:spcPts val="0"/>
                        </a:spcAft>
                      </a:pPr>
                      <a:r>
                        <a:rPr lang="en-US" sz="2000" dirty="0">
                          <a:effectLst/>
                        </a:rPr>
                        <a:t>3. amount (n) /</a:t>
                      </a:r>
                      <a:r>
                        <a:rPr lang="en-US" sz="2000" dirty="0" err="1">
                          <a:effectLst/>
                        </a:rPr>
                        <a:t>əˈmaʊnt</a:t>
                      </a:r>
                      <a:r>
                        <a:rPr lang="en-US" sz="2000" dirty="0">
                          <a:effectLst/>
                        </a:rPr>
                        <a:t>/ </a:t>
                      </a:r>
                    </a:p>
                    <a:p>
                      <a:pPr marL="0" marR="0">
                        <a:spcBef>
                          <a:spcPts val="0"/>
                        </a:spcBef>
                        <a:spcAft>
                          <a:spcPts val="0"/>
                        </a:spcAft>
                      </a:pPr>
                      <a:r>
                        <a:rPr lang="en-US" sz="2000" dirty="0">
                          <a:effectLst/>
                        </a:rPr>
                        <a:t>4. plumber (n) </a:t>
                      </a:r>
                      <a:r>
                        <a:rPr lang="en-US" sz="2000" dirty="0" smtClean="0"/>
                        <a:t>/</a:t>
                      </a:r>
                      <a:r>
                        <a:rPr lang="en-US" sz="1800" b="1" kern="1200" dirty="0" smtClean="0">
                          <a:solidFill>
                            <a:schemeClr val="lt1"/>
                          </a:solidFill>
                          <a:effectLst/>
                          <a:latin typeface="+mn-lt"/>
                          <a:ea typeface="+mn-ea"/>
                          <a:cs typeface="+mn-cs"/>
                        </a:rPr>
                        <a:t>ˈ</a:t>
                      </a:r>
                      <a:r>
                        <a:rPr lang="en-US" sz="2000" dirty="0" err="1" smtClean="0"/>
                        <a:t>plʌm.ə</a:t>
                      </a:r>
                      <a:r>
                        <a:rPr lang="en-US" sz="2000" dirty="0" smtClean="0"/>
                        <a:t> </a:t>
                      </a:r>
                      <a:r>
                        <a:rPr lang="en-US" sz="1800" b="0" i="0" u="none" strike="noStrike" kern="1200" dirty="0" smtClean="0">
                          <a:solidFill>
                            <a:schemeClr val="lt1"/>
                          </a:solidFill>
                          <a:effectLst/>
                          <a:latin typeface="+mn-lt"/>
                          <a:ea typeface="+mn-ea"/>
                          <a:cs typeface="+mn-cs"/>
                        </a:rPr>
                        <a:t>r </a:t>
                      </a:r>
                      <a:r>
                        <a:rPr lang="en-US" sz="2000" dirty="0" smtClean="0"/>
                        <a:t>/ </a:t>
                      </a:r>
                      <a:endParaRPr lang="en-US" sz="2000" dirty="0">
                        <a:effectLst/>
                      </a:endParaRPr>
                    </a:p>
                    <a:p>
                      <a:pPr marL="0" marR="0">
                        <a:spcBef>
                          <a:spcPts val="0"/>
                        </a:spcBef>
                        <a:spcAft>
                          <a:spcPts val="0"/>
                        </a:spcAft>
                      </a:pPr>
                      <a:r>
                        <a:rPr lang="en-US" sz="2000" dirty="0">
                          <a:effectLst/>
                        </a:rPr>
                        <a:t>5. faucet (n) /ˈ</a:t>
                      </a:r>
                      <a:r>
                        <a:rPr lang="en-US" sz="2000" dirty="0" err="1">
                          <a:effectLst/>
                        </a:rPr>
                        <a:t>fɔ</a:t>
                      </a:r>
                      <a:r>
                        <a:rPr lang="en-US" sz="2000" dirty="0">
                          <a:effectLst/>
                        </a:rPr>
                        <a:t>ː.</a:t>
                      </a:r>
                      <a:r>
                        <a:rPr lang="en-US" sz="2000" dirty="0" err="1">
                          <a:effectLst/>
                        </a:rPr>
                        <a:t>sɪt</a:t>
                      </a:r>
                      <a:r>
                        <a:rPr lang="en-US" sz="2000" dirty="0">
                          <a:effectLst/>
                        </a:rPr>
                        <a:t>/ </a:t>
                      </a:r>
                    </a:p>
                    <a:p>
                      <a:pPr marL="0" marR="0">
                        <a:spcBef>
                          <a:spcPts val="0"/>
                        </a:spcBef>
                        <a:spcAft>
                          <a:spcPts val="0"/>
                        </a:spcAft>
                      </a:pPr>
                      <a:r>
                        <a:rPr lang="en-US" sz="2000" dirty="0">
                          <a:effectLst/>
                        </a:rPr>
                        <a:t>6. drip (v) /</a:t>
                      </a:r>
                      <a:r>
                        <a:rPr lang="en-US" sz="2000" dirty="0" err="1">
                          <a:effectLst/>
                        </a:rPr>
                        <a:t>drɪp</a:t>
                      </a:r>
                      <a:r>
                        <a:rPr lang="en-US" sz="2000" dirty="0">
                          <a:effectLst/>
                        </a:rPr>
                        <a:t>/ </a:t>
                      </a:r>
                    </a:p>
                    <a:p>
                      <a:pPr marL="0" marR="0">
                        <a:spcBef>
                          <a:spcPts val="0"/>
                        </a:spcBef>
                        <a:spcAft>
                          <a:spcPts val="0"/>
                        </a:spcAft>
                      </a:pPr>
                      <a:r>
                        <a:rPr lang="en-US" sz="2000" dirty="0">
                          <a:effectLst/>
                        </a:rPr>
                        <a:t>7. crack (n) /</a:t>
                      </a:r>
                      <a:r>
                        <a:rPr lang="en-US" sz="2000" dirty="0" err="1">
                          <a:effectLst/>
                        </a:rPr>
                        <a:t>kræk</a:t>
                      </a:r>
                      <a:r>
                        <a:rPr lang="en-US" sz="2000" dirty="0">
                          <a:effectLst/>
                        </a:rPr>
                        <a:t>/ </a:t>
                      </a:r>
                    </a:p>
                    <a:p>
                      <a:pPr marL="0" marR="0">
                        <a:lnSpc>
                          <a:spcPct val="115000"/>
                        </a:lnSpc>
                        <a:spcBef>
                          <a:spcPts val="0"/>
                        </a:spcBef>
                        <a:spcAft>
                          <a:spcPts val="0"/>
                        </a:spcAft>
                      </a:pPr>
                      <a:r>
                        <a:rPr lang="en-US" sz="2000" dirty="0">
                          <a:effectLst/>
                        </a:rPr>
                        <a:t>8. waste (v) /</a:t>
                      </a:r>
                      <a:r>
                        <a:rPr lang="en-US" sz="2000" dirty="0" err="1">
                          <a:effectLst/>
                        </a:rPr>
                        <a:t>weɪst</a:t>
                      </a:r>
                      <a:r>
                        <a:rPr lang="en-US" sz="2000" dirty="0">
                          <a:effectLst/>
                        </a:rPr>
                        <a:t>/ </a:t>
                      </a:r>
                    </a:p>
                    <a:p>
                      <a:pPr marL="0" marR="0">
                        <a:spcBef>
                          <a:spcPts val="0"/>
                        </a:spcBef>
                        <a:spcAft>
                          <a:spcPts val="0"/>
                        </a:spcAft>
                      </a:pPr>
                      <a:r>
                        <a:rPr lang="en-US" sz="2000" dirty="0">
                          <a:effectLst/>
                        </a:rPr>
                        <a:t> </a:t>
                      </a:r>
                    </a:p>
                    <a:p>
                      <a:pPr marL="0" marR="0">
                        <a:spcBef>
                          <a:spcPts val="0"/>
                        </a:spcBef>
                        <a:spcAft>
                          <a:spcPts val="0"/>
                        </a:spcAft>
                      </a:pPr>
                      <a:r>
                        <a:rPr lang="en-US" sz="1200" dirty="0">
                          <a:effectLst/>
                        </a:rPr>
                        <a:t> </a:t>
                      </a:r>
                      <a:endParaRPr lang="en-US" sz="11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2000" dirty="0">
                          <a:effectLst/>
                        </a:rPr>
                        <a:t>a. tap</a:t>
                      </a:r>
                    </a:p>
                    <a:p>
                      <a:pPr marL="0" marR="0">
                        <a:spcBef>
                          <a:spcPts val="0"/>
                        </a:spcBef>
                        <a:spcAft>
                          <a:spcPts val="0"/>
                        </a:spcAft>
                      </a:pPr>
                      <a:r>
                        <a:rPr lang="en-US" sz="2000" dirty="0">
                          <a:effectLst/>
                        </a:rPr>
                        <a:t>b. a </a:t>
                      </a:r>
                      <a:r>
                        <a:rPr lang="en-US" sz="2000" dirty="0" smtClean="0">
                          <a:effectLst/>
                        </a:rPr>
                        <a:t>quantity </a:t>
                      </a:r>
                      <a:r>
                        <a:rPr lang="en-US" sz="2000" dirty="0">
                          <a:effectLst/>
                        </a:rPr>
                        <a:t>of </a:t>
                      </a:r>
                      <a:r>
                        <a:rPr lang="en-US" sz="2000" dirty="0" err="1">
                          <a:effectLst/>
                        </a:rPr>
                        <a:t>sth</a:t>
                      </a:r>
                      <a:endParaRPr lang="en-US" sz="2000" dirty="0">
                        <a:effectLst/>
                      </a:endParaRPr>
                    </a:p>
                    <a:p>
                      <a:pPr marL="0" marR="0">
                        <a:spcBef>
                          <a:spcPts val="0"/>
                        </a:spcBef>
                        <a:spcAft>
                          <a:spcPts val="0"/>
                        </a:spcAft>
                      </a:pPr>
                      <a:r>
                        <a:rPr lang="en-US" sz="2000" dirty="0">
                          <a:effectLst/>
                        </a:rPr>
                        <a:t>c. a piece of paper that shows how much you have to pay for goods or services.</a:t>
                      </a:r>
                    </a:p>
                    <a:p>
                      <a:pPr marL="0" marR="0">
                        <a:spcBef>
                          <a:spcPts val="0"/>
                        </a:spcBef>
                        <a:spcAft>
                          <a:spcPts val="0"/>
                        </a:spcAft>
                      </a:pPr>
                      <a:r>
                        <a:rPr lang="en-US" sz="2000" dirty="0">
                          <a:effectLst/>
                        </a:rPr>
                        <a:t>d. use more of </a:t>
                      </a:r>
                      <a:r>
                        <a:rPr lang="en-US" sz="2000" dirty="0" err="1">
                          <a:effectLst/>
                        </a:rPr>
                        <a:t>sth</a:t>
                      </a:r>
                      <a:r>
                        <a:rPr lang="en-US" sz="2000" dirty="0">
                          <a:effectLst/>
                        </a:rPr>
                        <a:t> than is necessary</a:t>
                      </a:r>
                    </a:p>
                    <a:p>
                      <a:pPr marL="0" marR="0">
                        <a:spcBef>
                          <a:spcPts val="0"/>
                        </a:spcBef>
                        <a:spcAft>
                          <a:spcPts val="0"/>
                        </a:spcAft>
                      </a:pPr>
                      <a:r>
                        <a:rPr lang="en-US" sz="2000" dirty="0">
                          <a:effectLst/>
                        </a:rPr>
                        <a:t>e. extremely large, huge</a:t>
                      </a:r>
                    </a:p>
                    <a:p>
                      <a:pPr marL="0" marR="0">
                        <a:lnSpc>
                          <a:spcPct val="115000"/>
                        </a:lnSpc>
                        <a:spcBef>
                          <a:spcPts val="0"/>
                        </a:spcBef>
                        <a:spcAft>
                          <a:spcPts val="0"/>
                        </a:spcAft>
                      </a:pPr>
                      <a:r>
                        <a:rPr lang="en-US" sz="2000" dirty="0">
                          <a:effectLst/>
                        </a:rPr>
                        <a:t>f. a line on the surface of </a:t>
                      </a:r>
                      <a:r>
                        <a:rPr lang="en-US" sz="2000" dirty="0" err="1">
                          <a:effectLst/>
                        </a:rPr>
                        <a:t>sth</a:t>
                      </a:r>
                      <a:r>
                        <a:rPr lang="en-US" sz="2000" dirty="0">
                          <a:effectLst/>
                        </a:rPr>
                        <a:t> where it has broken</a:t>
                      </a:r>
                    </a:p>
                    <a:p>
                      <a:pPr marL="0" marR="0">
                        <a:lnSpc>
                          <a:spcPct val="115000"/>
                        </a:lnSpc>
                        <a:spcBef>
                          <a:spcPts val="0"/>
                        </a:spcBef>
                        <a:spcAft>
                          <a:spcPts val="0"/>
                        </a:spcAft>
                      </a:pPr>
                      <a:r>
                        <a:rPr lang="en-US" sz="2000" dirty="0">
                          <a:effectLst/>
                        </a:rPr>
                        <a:t>g. a person whose job is to supply and connect, or repair water pipes, baths, toilets, </a:t>
                      </a:r>
                      <a:r>
                        <a:rPr lang="en-US" sz="2000" dirty="0" err="1">
                          <a:effectLst/>
                        </a:rPr>
                        <a:t>etc</a:t>
                      </a:r>
                      <a:r>
                        <a:rPr lang="en-US" sz="2000" dirty="0">
                          <a:effectLst/>
                        </a:rPr>
                        <a:t>  </a:t>
                      </a:r>
                    </a:p>
                    <a:p>
                      <a:pPr marL="0" marR="0">
                        <a:spcBef>
                          <a:spcPts val="0"/>
                        </a:spcBef>
                        <a:spcAft>
                          <a:spcPts val="0"/>
                        </a:spcAft>
                      </a:pPr>
                      <a:r>
                        <a:rPr lang="en-US" sz="2000" dirty="0">
                          <a:effectLst/>
                        </a:rPr>
                        <a:t>h. fall in small </a:t>
                      </a:r>
                      <a:r>
                        <a:rPr lang="en-US" sz="2000" b="1" dirty="0">
                          <a:effectLst/>
                        </a:rPr>
                        <a:t>drops</a:t>
                      </a:r>
                      <a:r>
                        <a:rPr lang="en-US" sz="2000" dirty="0">
                          <a:effectLst/>
                        </a:rPr>
                        <a:t> (</a:t>
                      </a:r>
                      <a:r>
                        <a:rPr lang="en-US" sz="2000" b="1" dirty="0" err="1" smtClean="0">
                          <a:effectLst/>
                        </a:rPr>
                        <a:t>giọt</a:t>
                      </a:r>
                      <a:r>
                        <a:rPr lang="en-US" sz="2000" dirty="0" smtClean="0">
                          <a:effectLst/>
                        </a:rPr>
                        <a:t>… </a:t>
                      </a:r>
                      <a:r>
                        <a:rPr lang="en-US" sz="2000" dirty="0" err="1">
                          <a:effectLst/>
                        </a:rPr>
                        <a:t>nước</a:t>
                      </a:r>
                      <a:r>
                        <a:rPr lang="en-US" sz="2000" dirty="0">
                          <a:effectLst/>
                        </a:rPr>
                        <a:t>)</a:t>
                      </a:r>
                      <a:endParaRPr lang="en-US" sz="20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2000" dirty="0">
                          <a:effectLst/>
                        </a:rPr>
                        <a:t>1.</a:t>
                      </a:r>
                    </a:p>
                    <a:p>
                      <a:pPr marL="0" marR="0">
                        <a:spcBef>
                          <a:spcPts val="0"/>
                        </a:spcBef>
                        <a:spcAft>
                          <a:spcPts val="0"/>
                        </a:spcAft>
                      </a:pPr>
                      <a:r>
                        <a:rPr lang="en-US" sz="2000" dirty="0">
                          <a:effectLst/>
                        </a:rPr>
                        <a:t>2.</a:t>
                      </a:r>
                    </a:p>
                    <a:p>
                      <a:pPr marL="0" marR="0">
                        <a:spcBef>
                          <a:spcPts val="0"/>
                        </a:spcBef>
                        <a:spcAft>
                          <a:spcPts val="0"/>
                        </a:spcAft>
                      </a:pPr>
                      <a:r>
                        <a:rPr lang="en-US" sz="2000" dirty="0">
                          <a:effectLst/>
                        </a:rPr>
                        <a:t>3</a:t>
                      </a:r>
                      <a:r>
                        <a:rPr lang="en-US" sz="2000" dirty="0" smtClean="0">
                          <a:effectLst/>
                        </a:rPr>
                        <a:t>.</a:t>
                      </a:r>
                    </a:p>
                    <a:p>
                      <a:pPr marL="0" marR="0">
                        <a:spcBef>
                          <a:spcPts val="0"/>
                        </a:spcBef>
                        <a:spcAft>
                          <a:spcPts val="0"/>
                        </a:spcAft>
                      </a:pPr>
                      <a:endParaRPr lang="en-US" sz="2000" dirty="0">
                        <a:effectLst/>
                      </a:endParaRPr>
                    </a:p>
                    <a:p>
                      <a:pPr marL="0" marR="0">
                        <a:spcBef>
                          <a:spcPts val="0"/>
                        </a:spcBef>
                        <a:spcAft>
                          <a:spcPts val="0"/>
                        </a:spcAft>
                      </a:pPr>
                      <a:r>
                        <a:rPr lang="en-US" sz="2000" dirty="0">
                          <a:effectLst/>
                        </a:rPr>
                        <a:t>4</a:t>
                      </a:r>
                      <a:r>
                        <a:rPr lang="en-US" sz="2000" dirty="0" smtClean="0">
                          <a:effectLst/>
                        </a:rPr>
                        <a:t>.</a:t>
                      </a:r>
                    </a:p>
                    <a:p>
                      <a:pPr marL="0" marR="0">
                        <a:spcBef>
                          <a:spcPts val="0"/>
                        </a:spcBef>
                        <a:spcAft>
                          <a:spcPts val="0"/>
                        </a:spcAft>
                      </a:pPr>
                      <a:endParaRPr lang="en-US" sz="2000" dirty="0">
                        <a:effectLst/>
                      </a:endParaRPr>
                    </a:p>
                    <a:p>
                      <a:pPr marL="0" marR="0">
                        <a:spcBef>
                          <a:spcPts val="0"/>
                        </a:spcBef>
                        <a:spcAft>
                          <a:spcPts val="0"/>
                        </a:spcAft>
                      </a:pPr>
                      <a:r>
                        <a:rPr lang="en-US" sz="2000" dirty="0">
                          <a:effectLst/>
                        </a:rPr>
                        <a:t>5</a:t>
                      </a:r>
                      <a:r>
                        <a:rPr lang="en-US" sz="2000" dirty="0" smtClean="0">
                          <a:effectLst/>
                        </a:rPr>
                        <a:t>.</a:t>
                      </a:r>
                    </a:p>
                    <a:p>
                      <a:pPr marL="0" marR="0">
                        <a:spcBef>
                          <a:spcPts val="0"/>
                        </a:spcBef>
                        <a:spcAft>
                          <a:spcPts val="0"/>
                        </a:spcAft>
                      </a:pPr>
                      <a:endParaRPr lang="en-US" sz="2000" dirty="0">
                        <a:effectLst/>
                      </a:endParaRPr>
                    </a:p>
                    <a:p>
                      <a:pPr marL="0" marR="0">
                        <a:spcBef>
                          <a:spcPts val="0"/>
                        </a:spcBef>
                        <a:spcAft>
                          <a:spcPts val="0"/>
                        </a:spcAft>
                      </a:pPr>
                      <a:r>
                        <a:rPr lang="en-US" sz="2000" dirty="0">
                          <a:effectLst/>
                        </a:rPr>
                        <a:t>6</a:t>
                      </a:r>
                      <a:r>
                        <a:rPr lang="en-US" sz="2000" dirty="0" smtClean="0">
                          <a:effectLst/>
                        </a:rPr>
                        <a:t>.</a:t>
                      </a:r>
                    </a:p>
                    <a:p>
                      <a:pPr marL="0" marR="0">
                        <a:spcBef>
                          <a:spcPts val="0"/>
                        </a:spcBef>
                        <a:spcAft>
                          <a:spcPts val="0"/>
                        </a:spcAft>
                      </a:pPr>
                      <a:endParaRPr lang="en-US" sz="2000" dirty="0">
                        <a:effectLst/>
                      </a:endParaRPr>
                    </a:p>
                    <a:p>
                      <a:pPr marL="0" marR="0">
                        <a:spcBef>
                          <a:spcPts val="0"/>
                        </a:spcBef>
                        <a:spcAft>
                          <a:spcPts val="0"/>
                        </a:spcAft>
                      </a:pPr>
                      <a:r>
                        <a:rPr lang="en-US" sz="2000" dirty="0">
                          <a:effectLst/>
                        </a:rPr>
                        <a:t>7. </a:t>
                      </a:r>
                      <a:endParaRPr lang="en-US" sz="2000" dirty="0" smtClean="0">
                        <a:effectLst/>
                      </a:endParaRPr>
                    </a:p>
                    <a:p>
                      <a:pPr marL="0" marR="0">
                        <a:spcBef>
                          <a:spcPts val="0"/>
                        </a:spcBef>
                        <a:spcAft>
                          <a:spcPts val="0"/>
                        </a:spcAft>
                      </a:pPr>
                      <a:endParaRPr lang="en-US" sz="2000" dirty="0">
                        <a:effectLst/>
                      </a:endParaRPr>
                    </a:p>
                    <a:p>
                      <a:pPr marL="0" marR="0">
                        <a:spcBef>
                          <a:spcPts val="0"/>
                        </a:spcBef>
                        <a:spcAft>
                          <a:spcPts val="0"/>
                        </a:spcAft>
                      </a:pPr>
                      <a:r>
                        <a:rPr lang="en-US" sz="2000" dirty="0">
                          <a:effectLst/>
                        </a:rPr>
                        <a:t>8.</a:t>
                      </a:r>
                      <a:r>
                        <a:rPr lang="en-US" sz="1200" dirty="0">
                          <a:effectLst/>
                        </a:rPr>
                        <a:t> </a:t>
                      </a:r>
                      <a:endParaRPr lang="en-US" sz="1100" dirty="0">
                        <a:effectLst/>
                        <a:latin typeface="Calibri"/>
                        <a:ea typeface="Calibri"/>
                        <a:cs typeface="Times New Roman"/>
                      </a:endParaRPr>
                    </a:p>
                  </a:txBody>
                  <a:tcPr marL="68580" marR="68580" marT="0" marB="0"/>
                </a:tc>
              </a:tr>
            </a:tbl>
          </a:graphicData>
        </a:graphic>
      </p:graphicFrame>
      <p:cxnSp>
        <p:nvCxnSpPr>
          <p:cNvPr id="5" name="Straight Arrow Connector 4"/>
          <p:cNvCxnSpPr/>
          <p:nvPr/>
        </p:nvCxnSpPr>
        <p:spPr>
          <a:xfrm>
            <a:off x="1600200" y="2362200"/>
            <a:ext cx="1143000" cy="609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600200" y="2623066"/>
            <a:ext cx="1143000" cy="126313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1143000" y="2362200"/>
            <a:ext cx="1600200" cy="2133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371600" y="3886200"/>
            <a:ext cx="1371600" cy="990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371600" y="2628900"/>
            <a:ext cx="1371600" cy="685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219200" y="4800600"/>
            <a:ext cx="1524000" cy="1219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1143000" y="4313803"/>
            <a:ext cx="1600200" cy="75033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1143000" y="3581400"/>
            <a:ext cx="1600200" cy="1828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7924800" y="2133600"/>
            <a:ext cx="1143000" cy="369332"/>
          </a:xfrm>
          <a:prstGeom prst="rect">
            <a:avLst/>
          </a:prstGeom>
          <a:noFill/>
        </p:spPr>
        <p:txBody>
          <a:bodyPr wrap="square" rtlCol="0">
            <a:spAutoFit/>
          </a:bodyPr>
          <a:lstStyle/>
          <a:p>
            <a:r>
              <a:rPr lang="en-US" b="1" dirty="0" err="1" smtClean="0">
                <a:solidFill>
                  <a:srgbClr val="FF0000"/>
                </a:solidFill>
              </a:rPr>
              <a:t>Hóa</a:t>
            </a:r>
            <a:r>
              <a:rPr lang="en-US" b="1" dirty="0" smtClean="0">
                <a:solidFill>
                  <a:srgbClr val="FF0000"/>
                </a:solidFill>
              </a:rPr>
              <a:t> </a:t>
            </a:r>
            <a:r>
              <a:rPr lang="en-US" b="1" dirty="0" err="1" smtClean="0">
                <a:solidFill>
                  <a:srgbClr val="FF0000"/>
                </a:solidFill>
              </a:rPr>
              <a:t>đơn</a:t>
            </a:r>
            <a:endParaRPr lang="en-US" b="1" dirty="0">
              <a:solidFill>
                <a:srgbClr val="FF0000"/>
              </a:solidFill>
            </a:endParaRPr>
          </a:p>
        </p:txBody>
      </p:sp>
      <p:sp>
        <p:nvSpPr>
          <p:cNvPr id="27" name="TextBox 26"/>
          <p:cNvSpPr txBox="1"/>
          <p:nvPr/>
        </p:nvSpPr>
        <p:spPr>
          <a:xfrm>
            <a:off x="7924800" y="3239869"/>
            <a:ext cx="1295400" cy="646331"/>
          </a:xfrm>
          <a:prstGeom prst="rect">
            <a:avLst/>
          </a:prstGeom>
          <a:noFill/>
        </p:spPr>
        <p:txBody>
          <a:bodyPr wrap="square" rtlCol="0">
            <a:spAutoFit/>
          </a:bodyPr>
          <a:lstStyle/>
          <a:p>
            <a:r>
              <a:rPr lang="en-US" b="1" dirty="0" err="1" smtClean="0">
                <a:solidFill>
                  <a:srgbClr val="FF0000"/>
                </a:solidFill>
              </a:rPr>
              <a:t>Thợ</a:t>
            </a:r>
            <a:r>
              <a:rPr lang="en-US" b="1" dirty="0" smtClean="0">
                <a:solidFill>
                  <a:srgbClr val="FF0000"/>
                </a:solidFill>
              </a:rPr>
              <a:t> </a:t>
            </a:r>
            <a:r>
              <a:rPr lang="en-US" b="1" dirty="0" err="1" smtClean="0">
                <a:solidFill>
                  <a:srgbClr val="FF0000"/>
                </a:solidFill>
              </a:rPr>
              <a:t>sửa</a:t>
            </a:r>
            <a:r>
              <a:rPr lang="en-US" b="1" dirty="0" smtClean="0">
                <a:solidFill>
                  <a:srgbClr val="FF0000"/>
                </a:solidFill>
              </a:rPr>
              <a:t> </a:t>
            </a:r>
          </a:p>
          <a:p>
            <a:r>
              <a:rPr lang="en-US" b="1" dirty="0" err="1" smtClean="0">
                <a:solidFill>
                  <a:srgbClr val="FF0000"/>
                </a:solidFill>
              </a:rPr>
              <a:t>ống</a:t>
            </a:r>
            <a:r>
              <a:rPr lang="en-US" b="1" dirty="0" smtClean="0">
                <a:solidFill>
                  <a:srgbClr val="FF0000"/>
                </a:solidFill>
              </a:rPr>
              <a:t> </a:t>
            </a:r>
            <a:r>
              <a:rPr lang="en-US" b="1" dirty="0" err="1" smtClean="0">
                <a:solidFill>
                  <a:srgbClr val="FF0000"/>
                </a:solidFill>
              </a:rPr>
              <a:t>nước</a:t>
            </a:r>
            <a:endParaRPr lang="en-US" b="1" dirty="0">
              <a:solidFill>
                <a:srgbClr val="FF0000"/>
              </a:solidFill>
            </a:endParaRPr>
          </a:p>
        </p:txBody>
      </p:sp>
      <p:sp>
        <p:nvSpPr>
          <p:cNvPr id="28" name="TextBox 27"/>
          <p:cNvSpPr txBox="1"/>
          <p:nvPr/>
        </p:nvSpPr>
        <p:spPr>
          <a:xfrm>
            <a:off x="8001000" y="3962400"/>
            <a:ext cx="1143000" cy="369332"/>
          </a:xfrm>
          <a:prstGeom prst="rect">
            <a:avLst/>
          </a:prstGeom>
          <a:noFill/>
        </p:spPr>
        <p:txBody>
          <a:bodyPr wrap="square" rtlCol="0">
            <a:spAutoFit/>
          </a:bodyPr>
          <a:lstStyle/>
          <a:p>
            <a:r>
              <a:rPr lang="en-US" b="1" dirty="0" err="1" smtClean="0">
                <a:solidFill>
                  <a:srgbClr val="FF0000"/>
                </a:solidFill>
              </a:rPr>
              <a:t>Vòi</a:t>
            </a:r>
            <a:r>
              <a:rPr lang="en-US" b="1" dirty="0" smtClean="0">
                <a:solidFill>
                  <a:srgbClr val="FF0000"/>
                </a:solidFill>
              </a:rPr>
              <a:t> </a:t>
            </a:r>
            <a:r>
              <a:rPr lang="en-US" b="1" dirty="0" err="1" smtClean="0">
                <a:solidFill>
                  <a:srgbClr val="FF0000"/>
                </a:solidFill>
              </a:rPr>
              <a:t>nước</a:t>
            </a:r>
            <a:endParaRPr lang="en-US" b="1" dirty="0">
              <a:solidFill>
                <a:srgbClr val="FF0000"/>
              </a:solidFill>
            </a:endParaRPr>
          </a:p>
        </p:txBody>
      </p:sp>
      <p:sp>
        <p:nvSpPr>
          <p:cNvPr id="29" name="TextBox 28"/>
          <p:cNvSpPr txBox="1"/>
          <p:nvPr/>
        </p:nvSpPr>
        <p:spPr>
          <a:xfrm>
            <a:off x="7848600" y="4572000"/>
            <a:ext cx="1143000" cy="369332"/>
          </a:xfrm>
          <a:prstGeom prst="rect">
            <a:avLst/>
          </a:prstGeom>
          <a:noFill/>
        </p:spPr>
        <p:txBody>
          <a:bodyPr wrap="square" rtlCol="0">
            <a:spAutoFit/>
          </a:bodyPr>
          <a:lstStyle/>
          <a:p>
            <a:r>
              <a:rPr lang="en-US" b="1" dirty="0" err="1" smtClean="0">
                <a:solidFill>
                  <a:srgbClr val="FF0000"/>
                </a:solidFill>
              </a:rPr>
              <a:t>Nhỏ</a:t>
            </a:r>
            <a:r>
              <a:rPr lang="en-US" b="1" dirty="0" smtClean="0">
                <a:solidFill>
                  <a:srgbClr val="FF0000"/>
                </a:solidFill>
              </a:rPr>
              <a:t> </a:t>
            </a:r>
            <a:r>
              <a:rPr lang="en-US" b="1" dirty="0" err="1" smtClean="0">
                <a:solidFill>
                  <a:srgbClr val="FF0000"/>
                </a:solidFill>
              </a:rPr>
              <a:t>giọt</a:t>
            </a:r>
            <a:endParaRPr lang="en-US" b="1" dirty="0">
              <a:solidFill>
                <a:srgbClr val="FF0000"/>
              </a:solidFill>
            </a:endParaRPr>
          </a:p>
        </p:txBody>
      </p:sp>
      <p:sp>
        <p:nvSpPr>
          <p:cNvPr id="30" name="TextBox 29"/>
          <p:cNvSpPr txBox="1"/>
          <p:nvPr/>
        </p:nvSpPr>
        <p:spPr>
          <a:xfrm>
            <a:off x="7924800" y="5181600"/>
            <a:ext cx="1143000" cy="369332"/>
          </a:xfrm>
          <a:prstGeom prst="rect">
            <a:avLst/>
          </a:prstGeom>
          <a:noFill/>
        </p:spPr>
        <p:txBody>
          <a:bodyPr wrap="square" rtlCol="0">
            <a:spAutoFit/>
          </a:bodyPr>
          <a:lstStyle/>
          <a:p>
            <a:r>
              <a:rPr lang="en-US" b="1" dirty="0" err="1" smtClean="0">
                <a:solidFill>
                  <a:srgbClr val="FF0000"/>
                </a:solidFill>
              </a:rPr>
              <a:t>Vết</a:t>
            </a:r>
            <a:r>
              <a:rPr lang="en-US" b="1" dirty="0" smtClean="0">
                <a:solidFill>
                  <a:srgbClr val="FF0000"/>
                </a:solidFill>
              </a:rPr>
              <a:t> </a:t>
            </a:r>
            <a:r>
              <a:rPr lang="en-US" b="1" dirty="0" err="1" smtClean="0">
                <a:solidFill>
                  <a:srgbClr val="FF0000"/>
                </a:solidFill>
              </a:rPr>
              <a:t>nứt</a:t>
            </a:r>
            <a:endParaRPr lang="en-US" b="1" dirty="0">
              <a:solidFill>
                <a:srgbClr val="FF0000"/>
              </a:solidFill>
            </a:endParaRPr>
          </a:p>
        </p:txBody>
      </p:sp>
      <p:sp>
        <p:nvSpPr>
          <p:cNvPr id="31" name="TextBox 30"/>
          <p:cNvSpPr txBox="1"/>
          <p:nvPr/>
        </p:nvSpPr>
        <p:spPr>
          <a:xfrm>
            <a:off x="7848600" y="2743200"/>
            <a:ext cx="1143000" cy="369332"/>
          </a:xfrm>
          <a:prstGeom prst="rect">
            <a:avLst/>
          </a:prstGeom>
          <a:noFill/>
        </p:spPr>
        <p:txBody>
          <a:bodyPr wrap="square" rtlCol="0">
            <a:spAutoFit/>
          </a:bodyPr>
          <a:lstStyle/>
          <a:p>
            <a:r>
              <a:rPr lang="en-US" b="1" dirty="0" err="1" smtClean="0">
                <a:solidFill>
                  <a:srgbClr val="FF0000"/>
                </a:solidFill>
              </a:rPr>
              <a:t>Số</a:t>
            </a:r>
            <a:r>
              <a:rPr lang="en-US" b="1" dirty="0" smtClean="0">
                <a:solidFill>
                  <a:srgbClr val="FF0000"/>
                </a:solidFill>
              </a:rPr>
              <a:t> </a:t>
            </a:r>
            <a:r>
              <a:rPr lang="en-US" b="1" dirty="0" err="1" smtClean="0">
                <a:solidFill>
                  <a:srgbClr val="FF0000"/>
                </a:solidFill>
              </a:rPr>
              <a:t>lượng</a:t>
            </a:r>
            <a:endParaRPr lang="en-US" b="1" dirty="0">
              <a:solidFill>
                <a:srgbClr val="FF0000"/>
              </a:solidFill>
            </a:endParaRPr>
          </a:p>
        </p:txBody>
      </p:sp>
      <p:sp>
        <p:nvSpPr>
          <p:cNvPr id="32" name="TextBox 31"/>
          <p:cNvSpPr txBox="1"/>
          <p:nvPr/>
        </p:nvSpPr>
        <p:spPr>
          <a:xfrm>
            <a:off x="7848600" y="2438400"/>
            <a:ext cx="1447800" cy="369332"/>
          </a:xfrm>
          <a:prstGeom prst="rect">
            <a:avLst/>
          </a:prstGeom>
          <a:noFill/>
        </p:spPr>
        <p:txBody>
          <a:bodyPr wrap="square" rtlCol="0">
            <a:spAutoFit/>
          </a:bodyPr>
          <a:lstStyle/>
          <a:p>
            <a:r>
              <a:rPr lang="en-US" b="1" dirty="0" err="1" smtClean="0">
                <a:solidFill>
                  <a:srgbClr val="FF0000"/>
                </a:solidFill>
              </a:rPr>
              <a:t>Lớn</a:t>
            </a:r>
            <a:r>
              <a:rPr lang="en-US" b="1" dirty="0" smtClean="0">
                <a:solidFill>
                  <a:srgbClr val="FF0000"/>
                </a:solidFill>
              </a:rPr>
              <a:t>, </a:t>
            </a:r>
            <a:r>
              <a:rPr lang="en-US" b="1" dirty="0" err="1" smtClean="0">
                <a:solidFill>
                  <a:srgbClr val="FF0000"/>
                </a:solidFill>
              </a:rPr>
              <a:t>nhiều</a:t>
            </a:r>
            <a:endParaRPr lang="en-US" b="1" dirty="0">
              <a:solidFill>
                <a:srgbClr val="FF0000"/>
              </a:solidFill>
            </a:endParaRPr>
          </a:p>
        </p:txBody>
      </p:sp>
      <p:sp>
        <p:nvSpPr>
          <p:cNvPr id="33" name="TextBox 32"/>
          <p:cNvSpPr txBox="1"/>
          <p:nvPr/>
        </p:nvSpPr>
        <p:spPr>
          <a:xfrm>
            <a:off x="7848600" y="5791200"/>
            <a:ext cx="1143000" cy="369332"/>
          </a:xfrm>
          <a:prstGeom prst="rect">
            <a:avLst/>
          </a:prstGeom>
          <a:noFill/>
        </p:spPr>
        <p:txBody>
          <a:bodyPr wrap="square" rtlCol="0">
            <a:spAutoFit/>
          </a:bodyPr>
          <a:lstStyle/>
          <a:p>
            <a:r>
              <a:rPr lang="en-US" b="1" dirty="0" err="1" smtClean="0">
                <a:solidFill>
                  <a:srgbClr val="FF0000"/>
                </a:solidFill>
              </a:rPr>
              <a:t>Lãng</a:t>
            </a:r>
            <a:r>
              <a:rPr lang="en-US" b="1" dirty="0" smtClean="0">
                <a:solidFill>
                  <a:srgbClr val="FF0000"/>
                </a:solidFill>
              </a:rPr>
              <a:t> </a:t>
            </a:r>
            <a:r>
              <a:rPr lang="en-US" b="1" dirty="0" err="1" smtClean="0">
                <a:solidFill>
                  <a:srgbClr val="FF0000"/>
                </a:solidFill>
              </a:rPr>
              <a:t>phí</a:t>
            </a:r>
            <a:endParaRPr lang="en-US" b="1" dirty="0">
              <a:solidFill>
                <a:srgbClr val="FF0000"/>
              </a:solidFill>
            </a:endParaRPr>
          </a:p>
        </p:txBody>
      </p:sp>
    </p:spTree>
    <p:extLst>
      <p:ext uri="{BB962C8B-B14F-4D97-AF65-F5344CB8AC3E}">
        <p14:creationId xmlns:p14="http://schemas.microsoft.com/office/powerpoint/2010/main" val="245482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fade">
                                      <p:cBhvr>
                                        <p:cTn id="24" dur="500"/>
                                        <p:tgtEl>
                                          <p:spTgt spid="26"/>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1000"/>
                                        <p:tgtEl>
                                          <p:spTgt spid="6"/>
                                        </p:tgtEl>
                                      </p:cBhvr>
                                    </p:animEffect>
                                    <p:anim calcmode="lin" valueType="num">
                                      <p:cBhvr>
                                        <p:cTn id="30" dur="1000" fill="hold"/>
                                        <p:tgtEl>
                                          <p:spTgt spid="6"/>
                                        </p:tgtEl>
                                        <p:attrNameLst>
                                          <p:attrName>ppt_x</p:attrName>
                                        </p:attrNameLst>
                                      </p:cBhvr>
                                      <p:tavLst>
                                        <p:tav tm="0">
                                          <p:val>
                                            <p:strVal val="#ppt_x"/>
                                          </p:val>
                                        </p:tav>
                                        <p:tav tm="100000">
                                          <p:val>
                                            <p:strVal val="#ppt_x"/>
                                          </p:val>
                                        </p:tav>
                                      </p:tavLst>
                                    </p:anim>
                                    <p:anim calcmode="lin" valueType="num">
                                      <p:cBhvr>
                                        <p:cTn id="3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2"/>
                                        </p:tgtEl>
                                        <p:attrNameLst>
                                          <p:attrName>style.visibility</p:attrName>
                                        </p:attrNameLst>
                                      </p:cBhvr>
                                      <p:to>
                                        <p:strVal val="visible"/>
                                      </p:to>
                                    </p:set>
                                    <p:animEffect transition="in" filter="fade">
                                      <p:cBhvr>
                                        <p:cTn id="36" dur="500"/>
                                        <p:tgtEl>
                                          <p:spTgt spid="32"/>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additive="base">
                                        <p:cTn id="41" dur="500" fill="hold"/>
                                        <p:tgtEl>
                                          <p:spTgt spid="10"/>
                                        </p:tgtEl>
                                        <p:attrNameLst>
                                          <p:attrName>ppt_x</p:attrName>
                                        </p:attrNameLst>
                                      </p:cBhvr>
                                      <p:tavLst>
                                        <p:tav tm="0">
                                          <p:val>
                                            <p:strVal val="#ppt_x"/>
                                          </p:val>
                                        </p:tav>
                                        <p:tav tm="100000">
                                          <p:val>
                                            <p:strVal val="#ppt_x"/>
                                          </p:val>
                                        </p:tav>
                                      </p:tavLst>
                                    </p:anim>
                                    <p:anim calcmode="lin" valueType="num">
                                      <p:cBhvr additive="base">
                                        <p:cTn id="4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 calcmode="lin" valueType="num">
                                      <p:cBhvr additive="base">
                                        <p:cTn id="47" dur="500" fill="hold"/>
                                        <p:tgtEl>
                                          <p:spTgt spid="31"/>
                                        </p:tgtEl>
                                        <p:attrNameLst>
                                          <p:attrName>ppt_x</p:attrName>
                                        </p:attrNameLst>
                                      </p:cBhvr>
                                      <p:tavLst>
                                        <p:tav tm="0">
                                          <p:val>
                                            <p:strVal val="#ppt_x"/>
                                          </p:val>
                                        </p:tav>
                                        <p:tav tm="100000">
                                          <p:val>
                                            <p:strVal val="#ppt_x"/>
                                          </p:val>
                                        </p:tav>
                                      </p:tavLst>
                                    </p:anim>
                                    <p:anim calcmode="lin" valueType="num">
                                      <p:cBhvr additive="base">
                                        <p:cTn id="4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9"/>
                                        </p:tgtEl>
                                        <p:attrNameLst>
                                          <p:attrName>style.visibility</p:attrName>
                                        </p:attrNameLst>
                                      </p:cBhvr>
                                      <p:to>
                                        <p:strVal val="visible"/>
                                      </p:to>
                                    </p:set>
                                    <p:anim calcmode="lin" valueType="num">
                                      <p:cBhvr additive="base">
                                        <p:cTn id="53" dur="500" fill="hold"/>
                                        <p:tgtEl>
                                          <p:spTgt spid="9"/>
                                        </p:tgtEl>
                                        <p:attrNameLst>
                                          <p:attrName>ppt_x</p:attrName>
                                        </p:attrNameLst>
                                      </p:cBhvr>
                                      <p:tavLst>
                                        <p:tav tm="0">
                                          <p:val>
                                            <p:strVal val="#ppt_x"/>
                                          </p:val>
                                        </p:tav>
                                        <p:tav tm="100000">
                                          <p:val>
                                            <p:strVal val="#ppt_x"/>
                                          </p:val>
                                        </p:tav>
                                      </p:tavLst>
                                    </p:anim>
                                    <p:anim calcmode="lin" valueType="num">
                                      <p:cBhvr additive="base">
                                        <p:cTn id="5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fade">
                                      <p:cBhvr>
                                        <p:cTn id="59" dur="1000"/>
                                        <p:tgtEl>
                                          <p:spTgt spid="27"/>
                                        </p:tgtEl>
                                      </p:cBhvr>
                                    </p:animEffect>
                                    <p:anim calcmode="lin" valueType="num">
                                      <p:cBhvr>
                                        <p:cTn id="60" dur="1000" fill="hold"/>
                                        <p:tgtEl>
                                          <p:spTgt spid="27"/>
                                        </p:tgtEl>
                                        <p:attrNameLst>
                                          <p:attrName>ppt_x</p:attrName>
                                        </p:attrNameLst>
                                      </p:cBhvr>
                                      <p:tavLst>
                                        <p:tav tm="0">
                                          <p:val>
                                            <p:strVal val="#ppt_x"/>
                                          </p:val>
                                        </p:tav>
                                        <p:tav tm="100000">
                                          <p:val>
                                            <p:strVal val="#ppt_x"/>
                                          </p:val>
                                        </p:tav>
                                      </p:tavLst>
                                    </p:anim>
                                    <p:anim calcmode="lin" valueType="num">
                                      <p:cBhvr>
                                        <p:cTn id="61"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nodeType="clickEffect">
                                  <p:stCondLst>
                                    <p:cond delay="0"/>
                                  </p:stCondLst>
                                  <p:childTnLst>
                                    <p:set>
                                      <p:cBhvr>
                                        <p:cTn id="65" dur="1" fill="hold">
                                          <p:stCondLst>
                                            <p:cond delay="0"/>
                                          </p:stCondLst>
                                        </p:cTn>
                                        <p:tgtEl>
                                          <p:spTgt spid="8"/>
                                        </p:tgtEl>
                                        <p:attrNameLst>
                                          <p:attrName>style.visibility</p:attrName>
                                        </p:attrNameLst>
                                      </p:cBhvr>
                                      <p:to>
                                        <p:strVal val="visible"/>
                                      </p:to>
                                    </p:set>
                                    <p:anim calcmode="lin" valueType="num">
                                      <p:cBhvr additive="base">
                                        <p:cTn id="66" dur="500" fill="hold"/>
                                        <p:tgtEl>
                                          <p:spTgt spid="8"/>
                                        </p:tgtEl>
                                        <p:attrNameLst>
                                          <p:attrName>ppt_x</p:attrName>
                                        </p:attrNameLst>
                                      </p:cBhvr>
                                      <p:tavLst>
                                        <p:tav tm="0">
                                          <p:val>
                                            <p:strVal val="#ppt_x"/>
                                          </p:val>
                                        </p:tav>
                                        <p:tav tm="100000">
                                          <p:val>
                                            <p:strVal val="#ppt_x"/>
                                          </p:val>
                                        </p:tav>
                                      </p:tavLst>
                                    </p:anim>
                                    <p:anim calcmode="lin" valueType="num">
                                      <p:cBhvr additive="base">
                                        <p:cTn id="6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500"/>
                                        <p:tgtEl>
                                          <p:spTgt spid="28"/>
                                        </p:tgtEl>
                                      </p:cBhvr>
                                    </p:animEffect>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11"/>
                                        </p:tgtEl>
                                        <p:attrNameLst>
                                          <p:attrName>style.visibility</p:attrName>
                                        </p:attrNameLst>
                                      </p:cBhvr>
                                      <p:to>
                                        <p:strVal val="visible"/>
                                      </p:to>
                                    </p:set>
                                    <p:anim calcmode="lin" valueType="num">
                                      <p:cBhvr additive="base">
                                        <p:cTn id="77" dur="500" fill="hold"/>
                                        <p:tgtEl>
                                          <p:spTgt spid="11"/>
                                        </p:tgtEl>
                                        <p:attrNameLst>
                                          <p:attrName>ppt_x</p:attrName>
                                        </p:attrNameLst>
                                      </p:cBhvr>
                                      <p:tavLst>
                                        <p:tav tm="0">
                                          <p:val>
                                            <p:strVal val="#ppt_x"/>
                                          </p:val>
                                        </p:tav>
                                        <p:tav tm="100000">
                                          <p:val>
                                            <p:strVal val="#ppt_x"/>
                                          </p:val>
                                        </p:tav>
                                      </p:tavLst>
                                    </p:anim>
                                    <p:anim calcmode="lin" valueType="num">
                                      <p:cBhvr additive="base">
                                        <p:cTn id="7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2" presetClass="entr" presetSubtype="4" fill="hold" grpId="0" nodeType="click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wipe(down)">
                                      <p:cBhvr>
                                        <p:cTn id="83" dur="500"/>
                                        <p:tgtEl>
                                          <p:spTgt spid="29"/>
                                        </p:tgtEl>
                                      </p:cBhvr>
                                    </p:animEffect>
                                  </p:childTnLst>
                                </p:cTn>
                              </p:par>
                            </p:childTnLst>
                          </p:cTn>
                        </p:par>
                      </p:childTnLst>
                    </p:cTn>
                  </p:par>
                  <p:par>
                    <p:cTn id="84" fill="hold">
                      <p:stCondLst>
                        <p:cond delay="indefinite"/>
                      </p:stCondLst>
                      <p:childTnLst>
                        <p:par>
                          <p:cTn id="85" fill="hold">
                            <p:stCondLst>
                              <p:cond delay="0"/>
                            </p:stCondLst>
                            <p:childTnLst>
                              <p:par>
                                <p:cTn id="86" presetID="2" presetClass="entr" presetSubtype="4" fill="hold" nodeType="clickEffect">
                                  <p:stCondLst>
                                    <p:cond delay="0"/>
                                  </p:stCondLst>
                                  <p:childTnLst>
                                    <p:set>
                                      <p:cBhvr>
                                        <p:cTn id="87" dur="1" fill="hold">
                                          <p:stCondLst>
                                            <p:cond delay="0"/>
                                          </p:stCondLst>
                                        </p:cTn>
                                        <p:tgtEl>
                                          <p:spTgt spid="20"/>
                                        </p:tgtEl>
                                        <p:attrNameLst>
                                          <p:attrName>style.visibility</p:attrName>
                                        </p:attrNameLst>
                                      </p:cBhvr>
                                      <p:to>
                                        <p:strVal val="visible"/>
                                      </p:to>
                                    </p:set>
                                    <p:anim calcmode="lin" valueType="num">
                                      <p:cBhvr additive="base">
                                        <p:cTn id="88" dur="500" fill="hold"/>
                                        <p:tgtEl>
                                          <p:spTgt spid="20"/>
                                        </p:tgtEl>
                                        <p:attrNameLst>
                                          <p:attrName>ppt_x</p:attrName>
                                        </p:attrNameLst>
                                      </p:cBhvr>
                                      <p:tavLst>
                                        <p:tav tm="0">
                                          <p:val>
                                            <p:strVal val="#ppt_x"/>
                                          </p:val>
                                        </p:tav>
                                        <p:tav tm="100000">
                                          <p:val>
                                            <p:strVal val="#ppt_x"/>
                                          </p:val>
                                        </p:tav>
                                      </p:tavLst>
                                    </p:anim>
                                    <p:anim calcmode="lin" valueType="num">
                                      <p:cBhvr additive="base">
                                        <p:cTn id="89"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2" presetClass="entr" presetSubtype="4" fill="hold" grpId="0" nodeType="clickEffect">
                                  <p:stCondLst>
                                    <p:cond delay="0"/>
                                  </p:stCondLst>
                                  <p:childTnLst>
                                    <p:set>
                                      <p:cBhvr>
                                        <p:cTn id="93" dur="1" fill="hold">
                                          <p:stCondLst>
                                            <p:cond delay="0"/>
                                          </p:stCondLst>
                                        </p:cTn>
                                        <p:tgtEl>
                                          <p:spTgt spid="30"/>
                                        </p:tgtEl>
                                        <p:attrNameLst>
                                          <p:attrName>style.visibility</p:attrName>
                                        </p:attrNameLst>
                                      </p:cBhvr>
                                      <p:to>
                                        <p:strVal val="visible"/>
                                      </p:to>
                                    </p:set>
                                    <p:anim calcmode="lin" valueType="num">
                                      <p:cBhvr additive="base">
                                        <p:cTn id="94" dur="500" fill="hold"/>
                                        <p:tgtEl>
                                          <p:spTgt spid="30"/>
                                        </p:tgtEl>
                                        <p:attrNameLst>
                                          <p:attrName>ppt_x</p:attrName>
                                        </p:attrNameLst>
                                      </p:cBhvr>
                                      <p:tavLst>
                                        <p:tav tm="0">
                                          <p:val>
                                            <p:strVal val="#ppt_x"/>
                                          </p:val>
                                        </p:tav>
                                        <p:tav tm="100000">
                                          <p:val>
                                            <p:strVal val="#ppt_x"/>
                                          </p:val>
                                        </p:tav>
                                      </p:tavLst>
                                    </p:anim>
                                    <p:anim calcmode="lin" valueType="num">
                                      <p:cBhvr additive="base">
                                        <p:cTn id="95"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2" presetClass="entr" presetSubtype="4" fill="hold" nodeType="clickEffect">
                                  <p:stCondLst>
                                    <p:cond delay="0"/>
                                  </p:stCondLst>
                                  <p:childTnLst>
                                    <p:set>
                                      <p:cBhvr>
                                        <p:cTn id="99" dur="1" fill="hold">
                                          <p:stCondLst>
                                            <p:cond delay="0"/>
                                          </p:stCondLst>
                                        </p:cTn>
                                        <p:tgtEl>
                                          <p:spTgt spid="22"/>
                                        </p:tgtEl>
                                        <p:attrNameLst>
                                          <p:attrName>style.visibility</p:attrName>
                                        </p:attrNameLst>
                                      </p:cBhvr>
                                      <p:to>
                                        <p:strVal val="visible"/>
                                      </p:to>
                                    </p:set>
                                    <p:anim calcmode="lin" valueType="num">
                                      <p:cBhvr additive="base">
                                        <p:cTn id="100" dur="500" fill="hold"/>
                                        <p:tgtEl>
                                          <p:spTgt spid="22"/>
                                        </p:tgtEl>
                                        <p:attrNameLst>
                                          <p:attrName>ppt_x</p:attrName>
                                        </p:attrNameLst>
                                      </p:cBhvr>
                                      <p:tavLst>
                                        <p:tav tm="0">
                                          <p:val>
                                            <p:strVal val="#ppt_x"/>
                                          </p:val>
                                        </p:tav>
                                        <p:tav tm="100000">
                                          <p:val>
                                            <p:strVal val="#ppt_x"/>
                                          </p:val>
                                        </p:tav>
                                      </p:tavLst>
                                    </p:anim>
                                    <p:anim calcmode="lin" valueType="num">
                                      <p:cBhvr additive="base">
                                        <p:cTn id="101"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16" presetClass="entr" presetSubtype="21" fill="hold" grpId="0" nodeType="clickEffect">
                                  <p:stCondLst>
                                    <p:cond delay="0"/>
                                  </p:stCondLst>
                                  <p:childTnLst>
                                    <p:set>
                                      <p:cBhvr>
                                        <p:cTn id="105" dur="1" fill="hold">
                                          <p:stCondLst>
                                            <p:cond delay="0"/>
                                          </p:stCondLst>
                                        </p:cTn>
                                        <p:tgtEl>
                                          <p:spTgt spid="33"/>
                                        </p:tgtEl>
                                        <p:attrNameLst>
                                          <p:attrName>style.visibility</p:attrName>
                                        </p:attrNameLst>
                                      </p:cBhvr>
                                      <p:to>
                                        <p:strVal val="visible"/>
                                      </p:to>
                                    </p:set>
                                    <p:animEffect transition="in" filter="barn(inVertical)">
                                      <p:cBhvr>
                                        <p:cTn id="106"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6" grpId="0"/>
      <p:bldP spid="27" grpId="0"/>
      <p:bldP spid="28" grpId="0"/>
      <p:bldP spid="29" grpId="0"/>
      <p:bldP spid="30" grpId="0"/>
      <p:bldP spid="31" grpId="0"/>
      <p:bldP spid="32" grpId="0"/>
      <p:bldP spid="3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76200"/>
            <a:ext cx="9448800" cy="1447800"/>
          </a:xfrm>
        </p:spPr>
        <p:txBody>
          <a:bodyPr>
            <a:normAutofit fontScale="90000"/>
          </a:bodyPr>
          <a:lstStyle/>
          <a:p>
            <a:pPr marL="182880" indent="0" algn="ctr">
              <a:buNone/>
            </a:pPr>
            <a:r>
              <a:rPr lang="en-US" sz="2400" dirty="0" smtClean="0">
                <a:solidFill>
                  <a:srgbClr val="002060"/>
                </a:solidFill>
              </a:rPr>
              <a:t>True or False? Check the boxes. </a:t>
            </a:r>
            <a:br>
              <a:rPr lang="en-US" sz="2400" dirty="0" smtClean="0">
                <a:solidFill>
                  <a:srgbClr val="002060"/>
                </a:solidFill>
              </a:rPr>
            </a:br>
            <a:r>
              <a:rPr lang="en-US" sz="2400" dirty="0" smtClean="0">
                <a:solidFill>
                  <a:srgbClr val="002060"/>
                </a:solidFill>
              </a:rPr>
              <a:t>Then correct the false statements.</a:t>
            </a:r>
            <a:br>
              <a:rPr lang="en-US" sz="2400" dirty="0" smtClean="0">
                <a:solidFill>
                  <a:srgbClr val="002060"/>
                </a:solidFill>
              </a:rPr>
            </a:br>
            <a:r>
              <a:rPr lang="en-US" sz="2400" dirty="0" err="1" smtClean="0">
                <a:solidFill>
                  <a:srgbClr val="002060"/>
                </a:solidFill>
              </a:rPr>
              <a:t>Đúng</a:t>
            </a:r>
            <a:r>
              <a:rPr lang="en-US" sz="2400" dirty="0" smtClean="0">
                <a:solidFill>
                  <a:srgbClr val="002060"/>
                </a:solidFill>
              </a:rPr>
              <a:t> hay </a:t>
            </a:r>
            <a:r>
              <a:rPr lang="en-US" sz="2400" dirty="0" err="1" smtClean="0">
                <a:solidFill>
                  <a:srgbClr val="002060"/>
                </a:solidFill>
              </a:rPr>
              <a:t>sai</a:t>
            </a:r>
            <a:r>
              <a:rPr lang="en-US" sz="2400" dirty="0" smtClean="0">
                <a:solidFill>
                  <a:srgbClr val="002060"/>
                </a:solidFill>
              </a:rPr>
              <a:t>? </a:t>
            </a:r>
            <a:r>
              <a:rPr lang="en-US" sz="2400" dirty="0" err="1" smtClean="0">
                <a:solidFill>
                  <a:srgbClr val="002060"/>
                </a:solidFill>
              </a:rPr>
              <a:t>Đánh</a:t>
            </a:r>
            <a:r>
              <a:rPr lang="en-US" sz="2400" dirty="0" smtClean="0">
                <a:solidFill>
                  <a:srgbClr val="002060"/>
                </a:solidFill>
              </a:rPr>
              <a:t> </a:t>
            </a:r>
            <a:r>
              <a:rPr lang="en-US" sz="2400" dirty="0" err="1" smtClean="0">
                <a:solidFill>
                  <a:srgbClr val="002060"/>
                </a:solidFill>
              </a:rPr>
              <a:t>dấu</a:t>
            </a:r>
            <a:r>
              <a:rPr lang="en-US" sz="2400" dirty="0" smtClean="0">
                <a:solidFill>
                  <a:srgbClr val="002060"/>
                </a:solidFill>
              </a:rPr>
              <a:t> </a:t>
            </a:r>
            <a:r>
              <a:rPr lang="en-US" sz="2400" dirty="0" err="1" smtClean="0">
                <a:solidFill>
                  <a:srgbClr val="002060"/>
                </a:solidFill>
              </a:rPr>
              <a:t>vào</a:t>
            </a:r>
            <a:r>
              <a:rPr lang="en-US" sz="2400" dirty="0" smtClean="0">
                <a:solidFill>
                  <a:srgbClr val="002060"/>
                </a:solidFill>
              </a:rPr>
              <a:t> </a:t>
            </a:r>
            <a:r>
              <a:rPr lang="en-US" sz="2400" dirty="0" err="1" smtClean="0">
                <a:solidFill>
                  <a:srgbClr val="002060"/>
                </a:solidFill>
              </a:rPr>
              <a:t>các</a:t>
            </a:r>
            <a:r>
              <a:rPr lang="en-US" sz="2400" dirty="0" smtClean="0">
                <a:solidFill>
                  <a:srgbClr val="002060"/>
                </a:solidFill>
              </a:rPr>
              <a:t> </a:t>
            </a:r>
            <a:r>
              <a:rPr lang="en-US" sz="2400" dirty="0" err="1" smtClean="0">
                <a:solidFill>
                  <a:srgbClr val="002060"/>
                </a:solidFill>
              </a:rPr>
              <a:t>khung</a:t>
            </a:r>
            <a:r>
              <a:rPr lang="en-US" sz="2400" dirty="0" smtClean="0">
                <a:solidFill>
                  <a:srgbClr val="002060"/>
                </a:solidFill>
              </a:rPr>
              <a:t> . </a:t>
            </a:r>
            <a:r>
              <a:rPr lang="en-US" sz="2400" dirty="0" err="1">
                <a:solidFill>
                  <a:srgbClr val="002060"/>
                </a:solidFill>
              </a:rPr>
              <a:t>S</a:t>
            </a:r>
            <a:r>
              <a:rPr lang="en-US" sz="2400" dirty="0" err="1" smtClean="0">
                <a:solidFill>
                  <a:srgbClr val="002060"/>
                </a:solidFill>
              </a:rPr>
              <a:t>au</a:t>
            </a:r>
            <a:r>
              <a:rPr lang="en-US" sz="2400" dirty="0" smtClean="0">
                <a:solidFill>
                  <a:srgbClr val="002060"/>
                </a:solidFill>
              </a:rPr>
              <a:t> </a:t>
            </a:r>
            <a:r>
              <a:rPr lang="en-US" sz="2400" dirty="0" err="1" smtClean="0">
                <a:solidFill>
                  <a:srgbClr val="002060"/>
                </a:solidFill>
              </a:rPr>
              <a:t>đó</a:t>
            </a:r>
            <a:r>
              <a:rPr lang="en-US" sz="2400" dirty="0" smtClean="0">
                <a:solidFill>
                  <a:srgbClr val="002060"/>
                </a:solidFill>
              </a:rPr>
              <a:t> </a:t>
            </a:r>
            <a:r>
              <a:rPr lang="en-US" sz="2400" dirty="0" err="1" smtClean="0">
                <a:solidFill>
                  <a:srgbClr val="002060"/>
                </a:solidFill>
              </a:rPr>
              <a:t>sửa</a:t>
            </a:r>
            <a:r>
              <a:rPr lang="en-US" sz="2400" dirty="0" smtClean="0">
                <a:solidFill>
                  <a:srgbClr val="002060"/>
                </a:solidFill>
              </a:rPr>
              <a:t> </a:t>
            </a:r>
            <a:r>
              <a:rPr lang="en-US" sz="2400" dirty="0" err="1" smtClean="0">
                <a:solidFill>
                  <a:srgbClr val="002060"/>
                </a:solidFill>
              </a:rPr>
              <a:t>các</a:t>
            </a:r>
            <a:r>
              <a:rPr lang="en-US" sz="2400" dirty="0" smtClean="0">
                <a:solidFill>
                  <a:srgbClr val="002060"/>
                </a:solidFill>
              </a:rPr>
              <a:t> </a:t>
            </a:r>
            <a:r>
              <a:rPr lang="en-US" sz="2400" dirty="0" err="1" smtClean="0">
                <a:solidFill>
                  <a:srgbClr val="002060"/>
                </a:solidFill>
              </a:rPr>
              <a:t>câu</a:t>
            </a:r>
            <a:r>
              <a:rPr lang="en-US" sz="2400" dirty="0" smtClean="0">
                <a:solidFill>
                  <a:srgbClr val="002060"/>
                </a:solidFill>
              </a:rPr>
              <a:t> </a:t>
            </a:r>
            <a:r>
              <a:rPr lang="en-US" sz="2400" dirty="0" err="1" smtClean="0">
                <a:solidFill>
                  <a:srgbClr val="002060"/>
                </a:solidFill>
              </a:rPr>
              <a:t>sai</a:t>
            </a:r>
            <a:r>
              <a:rPr lang="en-US" sz="2400" dirty="0">
                <a:solidFill>
                  <a:srgbClr val="002060"/>
                </a:solidFill>
              </a:rPr>
              <a:t>.</a:t>
            </a:r>
            <a:r>
              <a:rPr lang="en-US" sz="2400" dirty="0" smtClean="0">
                <a:solidFill>
                  <a:srgbClr val="002060"/>
                </a:solidFill>
              </a:rPr>
              <a:t/>
            </a:r>
            <a:br>
              <a:rPr lang="en-US" sz="2400" dirty="0" smtClean="0">
                <a:solidFill>
                  <a:srgbClr val="002060"/>
                </a:solidFill>
              </a:rPr>
            </a:br>
            <a:endParaRPr lang="en-US" sz="2400" dirty="0">
              <a:solidFill>
                <a:srgbClr val="002060"/>
              </a:solidFill>
            </a:endParaRPr>
          </a:p>
        </p:txBody>
      </p:sp>
      <p:sp>
        <p:nvSpPr>
          <p:cNvPr id="5" name="Subtitle 4"/>
          <p:cNvSpPr>
            <a:spLocks noGrp="1"/>
          </p:cNvSpPr>
          <p:nvPr>
            <p:ph type="subTitle" idx="1"/>
          </p:nvPr>
        </p:nvSpPr>
        <p:spPr>
          <a:xfrm>
            <a:off x="76200" y="1828801"/>
            <a:ext cx="9067800" cy="4105864"/>
          </a:xfrm>
        </p:spPr>
        <p:txBody>
          <a:bodyPr>
            <a:normAutofit/>
          </a:bodyPr>
          <a:lstStyle/>
          <a:p>
            <a:pPr marL="514350" indent="-514350">
              <a:buFont typeface="+mj-lt"/>
              <a:buAutoNum type="arabicPeriod"/>
            </a:pPr>
            <a:r>
              <a:rPr lang="en-US" dirty="0" smtClean="0"/>
              <a:t> </a:t>
            </a:r>
            <a:r>
              <a:rPr lang="en-US" b="1" dirty="0" smtClean="0">
                <a:solidFill>
                  <a:schemeClr val="tx1"/>
                </a:solidFill>
              </a:rPr>
              <a:t>Mrs. Ha is worried about her water bill.		                     _____</a:t>
            </a:r>
          </a:p>
          <a:p>
            <a:pPr marL="514350" indent="-514350">
              <a:buFont typeface="+mj-lt"/>
              <a:buAutoNum type="arabicPeriod"/>
            </a:pPr>
            <a:endParaRPr lang="en-US" b="1" dirty="0" smtClean="0">
              <a:solidFill>
                <a:schemeClr val="tx1"/>
              </a:solidFill>
            </a:endParaRPr>
          </a:p>
          <a:p>
            <a:pPr marL="514350" indent="-514350">
              <a:buFont typeface="+mj-lt"/>
              <a:buAutoNum type="arabicPeriod"/>
            </a:pPr>
            <a:r>
              <a:rPr lang="en-US" b="1" dirty="0" smtClean="0"/>
              <a:t> </a:t>
            </a:r>
            <a:r>
              <a:rPr lang="en-US" b="1" dirty="0" smtClean="0">
                <a:solidFill>
                  <a:schemeClr val="tx1"/>
                </a:solidFill>
              </a:rPr>
              <a:t> Mrs. </a:t>
            </a:r>
            <a:r>
              <a:rPr lang="en-US" b="1" dirty="0" err="1" smtClean="0">
                <a:solidFill>
                  <a:schemeClr val="tx1"/>
                </a:solidFill>
              </a:rPr>
              <a:t>Mi</a:t>
            </a:r>
            <a:r>
              <a:rPr lang="en-US" b="1" dirty="0" smtClean="0">
                <a:solidFill>
                  <a:schemeClr val="tx1"/>
                </a:solidFill>
              </a:rPr>
              <a:t> gives Mrs. Ha advice on how to save water.                         _____</a:t>
            </a:r>
          </a:p>
          <a:p>
            <a:pPr marL="514350" indent="-514350">
              <a:buFont typeface="+mj-lt"/>
              <a:buAutoNum type="arabicPeriod"/>
            </a:pPr>
            <a:endParaRPr lang="en-US" b="1" dirty="0" smtClean="0">
              <a:solidFill>
                <a:schemeClr val="tx1"/>
              </a:solidFill>
            </a:endParaRPr>
          </a:p>
          <a:p>
            <a:pPr marL="514350" indent="-514350">
              <a:buFont typeface="+mj-lt"/>
              <a:buAutoNum type="arabicPeriod"/>
            </a:pPr>
            <a:r>
              <a:rPr lang="en-US" b="1" dirty="0" smtClean="0">
                <a:solidFill>
                  <a:schemeClr val="tx1"/>
                </a:solidFill>
              </a:rPr>
              <a:t>  Mrs. Ha checked the pipes in her house and found no cracks.        _____</a:t>
            </a:r>
          </a:p>
          <a:p>
            <a:pPr marL="514350" indent="-514350">
              <a:buFont typeface="+mj-lt"/>
              <a:buAutoNum type="arabicPeriod"/>
            </a:pPr>
            <a:endParaRPr lang="en-US" b="1" dirty="0" smtClean="0">
              <a:solidFill>
                <a:schemeClr val="tx1"/>
              </a:solidFill>
            </a:endParaRPr>
          </a:p>
          <a:p>
            <a:pPr marL="514350" indent="-514350">
              <a:buFont typeface="+mj-lt"/>
              <a:buAutoNum type="arabicPeriod"/>
            </a:pPr>
            <a:r>
              <a:rPr lang="en-US" b="1" dirty="0" smtClean="0">
                <a:solidFill>
                  <a:schemeClr val="tx1"/>
                </a:solidFill>
              </a:rPr>
              <a:t> Mrs. Ha suggests getting some tool to check cracks in the pipes.   _____</a:t>
            </a:r>
          </a:p>
          <a:p>
            <a:pPr marL="514350" indent="-514350">
              <a:buFont typeface="+mj-lt"/>
              <a:buAutoNum type="arabicPeriod"/>
            </a:pPr>
            <a:endParaRPr lang="en-US" b="1" dirty="0" smtClean="0">
              <a:solidFill>
                <a:schemeClr val="tx1"/>
              </a:solidFill>
            </a:endParaRPr>
          </a:p>
          <a:p>
            <a:pPr marL="514350" indent="-514350">
              <a:buFont typeface="+mj-lt"/>
              <a:buAutoNum type="arabicPeriod"/>
            </a:pPr>
            <a:r>
              <a:rPr lang="en-US" b="1" dirty="0" smtClean="0">
                <a:solidFill>
                  <a:schemeClr val="tx1"/>
                </a:solidFill>
              </a:rPr>
              <a:t> Mrs. </a:t>
            </a:r>
            <a:r>
              <a:rPr lang="en-US" b="1" dirty="0" err="1" smtClean="0">
                <a:solidFill>
                  <a:schemeClr val="tx1"/>
                </a:solidFill>
              </a:rPr>
              <a:t>Mi</a:t>
            </a:r>
            <a:r>
              <a:rPr lang="en-US" b="1" dirty="0" smtClean="0">
                <a:solidFill>
                  <a:schemeClr val="tx1"/>
                </a:solidFill>
              </a:rPr>
              <a:t> suggests taking  showers to save water</a:t>
            </a:r>
            <a:r>
              <a:rPr lang="en-US" dirty="0" smtClean="0"/>
              <a:t>.		         </a:t>
            </a:r>
            <a:r>
              <a:rPr lang="en-US" dirty="0" smtClean="0">
                <a:solidFill>
                  <a:schemeClr val="tx1"/>
                </a:solidFill>
              </a:rPr>
              <a:t>______		</a:t>
            </a:r>
            <a:endParaRPr lang="en-US" dirty="0">
              <a:solidFill>
                <a:schemeClr val="tx1"/>
              </a:solidFill>
            </a:endParaRPr>
          </a:p>
        </p:txBody>
      </p:sp>
      <p:sp>
        <p:nvSpPr>
          <p:cNvPr id="2" name="TextBox 1"/>
          <p:cNvSpPr txBox="1"/>
          <p:nvPr/>
        </p:nvSpPr>
        <p:spPr>
          <a:xfrm>
            <a:off x="8001000" y="1828800"/>
            <a:ext cx="838200" cy="369332"/>
          </a:xfrm>
          <a:prstGeom prst="rect">
            <a:avLst/>
          </a:prstGeom>
          <a:noFill/>
        </p:spPr>
        <p:txBody>
          <a:bodyPr wrap="square" rtlCol="0">
            <a:spAutoFit/>
          </a:bodyPr>
          <a:lstStyle/>
          <a:p>
            <a:r>
              <a:rPr lang="en-US" b="1" dirty="0" smtClean="0">
                <a:solidFill>
                  <a:srgbClr val="FF0000"/>
                </a:solidFill>
              </a:rPr>
              <a:t>TRUE</a:t>
            </a:r>
            <a:endParaRPr lang="en-US" b="1" dirty="0">
              <a:solidFill>
                <a:srgbClr val="FF0000"/>
              </a:solidFill>
            </a:endParaRPr>
          </a:p>
        </p:txBody>
      </p:sp>
      <p:sp>
        <p:nvSpPr>
          <p:cNvPr id="6" name="TextBox 5"/>
          <p:cNvSpPr txBox="1"/>
          <p:nvPr/>
        </p:nvSpPr>
        <p:spPr>
          <a:xfrm>
            <a:off x="8001000" y="2526268"/>
            <a:ext cx="838200" cy="369332"/>
          </a:xfrm>
          <a:prstGeom prst="rect">
            <a:avLst/>
          </a:prstGeom>
          <a:noFill/>
        </p:spPr>
        <p:txBody>
          <a:bodyPr wrap="square" rtlCol="0">
            <a:spAutoFit/>
          </a:bodyPr>
          <a:lstStyle/>
          <a:p>
            <a:r>
              <a:rPr lang="en-US" b="1" dirty="0" smtClean="0">
                <a:solidFill>
                  <a:srgbClr val="FF0000"/>
                </a:solidFill>
              </a:rPr>
              <a:t>TRUE</a:t>
            </a:r>
            <a:endParaRPr lang="en-US" b="1" dirty="0">
              <a:solidFill>
                <a:srgbClr val="FF0000"/>
              </a:solidFill>
            </a:endParaRPr>
          </a:p>
        </p:txBody>
      </p:sp>
      <p:sp>
        <p:nvSpPr>
          <p:cNvPr id="7" name="TextBox 6"/>
          <p:cNvSpPr txBox="1"/>
          <p:nvPr/>
        </p:nvSpPr>
        <p:spPr>
          <a:xfrm>
            <a:off x="8001000" y="3276600"/>
            <a:ext cx="990600" cy="369332"/>
          </a:xfrm>
          <a:prstGeom prst="rect">
            <a:avLst/>
          </a:prstGeom>
          <a:noFill/>
        </p:spPr>
        <p:txBody>
          <a:bodyPr wrap="square" rtlCol="0">
            <a:spAutoFit/>
          </a:bodyPr>
          <a:lstStyle/>
          <a:p>
            <a:r>
              <a:rPr lang="en-US" b="1" dirty="0" smtClean="0">
                <a:solidFill>
                  <a:srgbClr val="FF0000"/>
                </a:solidFill>
              </a:rPr>
              <a:t>FALSE</a:t>
            </a:r>
            <a:endParaRPr lang="en-US" b="1" dirty="0">
              <a:solidFill>
                <a:srgbClr val="FF0000"/>
              </a:solidFill>
            </a:endParaRPr>
          </a:p>
        </p:txBody>
      </p:sp>
      <p:sp>
        <p:nvSpPr>
          <p:cNvPr id="8" name="TextBox 7"/>
          <p:cNvSpPr txBox="1"/>
          <p:nvPr/>
        </p:nvSpPr>
        <p:spPr>
          <a:xfrm>
            <a:off x="990600" y="3593068"/>
            <a:ext cx="7010400" cy="369332"/>
          </a:xfrm>
          <a:prstGeom prst="rect">
            <a:avLst/>
          </a:prstGeom>
          <a:noFill/>
        </p:spPr>
        <p:txBody>
          <a:bodyPr wrap="square" rtlCol="0">
            <a:spAutoFit/>
          </a:bodyPr>
          <a:lstStyle/>
          <a:p>
            <a:r>
              <a:rPr lang="en-US" b="1" dirty="0" smtClean="0">
                <a:solidFill>
                  <a:srgbClr val="FF0000"/>
                </a:solidFill>
              </a:rPr>
              <a:t>Mrs. </a:t>
            </a:r>
            <a:r>
              <a:rPr lang="en-US" b="1" dirty="0" err="1" smtClean="0">
                <a:solidFill>
                  <a:srgbClr val="FF0000"/>
                </a:solidFill>
              </a:rPr>
              <a:t>Mi</a:t>
            </a:r>
            <a:r>
              <a:rPr lang="en-US" b="1" dirty="0" smtClean="0">
                <a:solidFill>
                  <a:srgbClr val="FF0000"/>
                </a:solidFill>
              </a:rPr>
              <a:t> hasn’t checked the pipes, but she will get a plumber to do it.</a:t>
            </a:r>
            <a:endParaRPr lang="en-US" b="1" dirty="0">
              <a:solidFill>
                <a:srgbClr val="FF0000"/>
              </a:solidFill>
            </a:endParaRPr>
          </a:p>
        </p:txBody>
      </p:sp>
      <p:sp>
        <p:nvSpPr>
          <p:cNvPr id="9" name="TextBox 8"/>
          <p:cNvSpPr txBox="1"/>
          <p:nvPr/>
        </p:nvSpPr>
        <p:spPr>
          <a:xfrm>
            <a:off x="8153400" y="4736068"/>
            <a:ext cx="838200" cy="369332"/>
          </a:xfrm>
          <a:prstGeom prst="rect">
            <a:avLst/>
          </a:prstGeom>
          <a:noFill/>
        </p:spPr>
        <p:txBody>
          <a:bodyPr wrap="square" rtlCol="0">
            <a:spAutoFit/>
          </a:bodyPr>
          <a:lstStyle/>
          <a:p>
            <a:r>
              <a:rPr lang="en-US" b="1" dirty="0" smtClean="0">
                <a:solidFill>
                  <a:srgbClr val="FF0000"/>
                </a:solidFill>
              </a:rPr>
              <a:t>TRUE</a:t>
            </a:r>
            <a:endParaRPr lang="en-US" b="1" dirty="0">
              <a:solidFill>
                <a:srgbClr val="FF0000"/>
              </a:solidFill>
            </a:endParaRPr>
          </a:p>
        </p:txBody>
      </p:sp>
      <p:sp>
        <p:nvSpPr>
          <p:cNvPr id="10" name="TextBox 9"/>
          <p:cNvSpPr txBox="1"/>
          <p:nvPr/>
        </p:nvSpPr>
        <p:spPr>
          <a:xfrm>
            <a:off x="8001000" y="4050268"/>
            <a:ext cx="990600" cy="369332"/>
          </a:xfrm>
          <a:prstGeom prst="rect">
            <a:avLst/>
          </a:prstGeom>
          <a:noFill/>
        </p:spPr>
        <p:txBody>
          <a:bodyPr wrap="square" rtlCol="0">
            <a:spAutoFit/>
          </a:bodyPr>
          <a:lstStyle/>
          <a:p>
            <a:r>
              <a:rPr lang="en-US" b="1" dirty="0" smtClean="0">
                <a:solidFill>
                  <a:srgbClr val="FF0000"/>
                </a:solidFill>
              </a:rPr>
              <a:t>FALSE</a:t>
            </a:r>
            <a:endParaRPr lang="en-US" b="1" dirty="0">
              <a:solidFill>
                <a:srgbClr val="FF0000"/>
              </a:solidFill>
            </a:endParaRPr>
          </a:p>
        </p:txBody>
      </p:sp>
      <p:sp>
        <p:nvSpPr>
          <p:cNvPr id="11" name="TextBox 10"/>
          <p:cNvSpPr txBox="1"/>
          <p:nvPr/>
        </p:nvSpPr>
        <p:spPr>
          <a:xfrm>
            <a:off x="152400" y="4355068"/>
            <a:ext cx="8610600" cy="369332"/>
          </a:xfrm>
          <a:prstGeom prst="rect">
            <a:avLst/>
          </a:prstGeom>
          <a:noFill/>
        </p:spPr>
        <p:txBody>
          <a:bodyPr wrap="square" rtlCol="0">
            <a:spAutoFit/>
          </a:bodyPr>
          <a:lstStyle/>
          <a:p>
            <a:r>
              <a:rPr lang="en-US" b="1" dirty="0" smtClean="0">
                <a:solidFill>
                  <a:srgbClr val="FF0000"/>
                </a:solidFill>
              </a:rPr>
              <a:t>Mrs. </a:t>
            </a:r>
            <a:r>
              <a:rPr lang="en-US" b="1" dirty="0" err="1" smtClean="0">
                <a:solidFill>
                  <a:srgbClr val="FF0000"/>
                </a:solidFill>
              </a:rPr>
              <a:t>Mi</a:t>
            </a:r>
            <a:r>
              <a:rPr lang="en-US" b="1" dirty="0" smtClean="0">
                <a:solidFill>
                  <a:srgbClr val="FF0000"/>
                </a:solidFill>
              </a:rPr>
              <a:t>  suggests getting a plumber to make sure there are no cracks in the pipes.</a:t>
            </a:r>
            <a:endParaRPr lang="en-US" b="1" dirty="0">
              <a:solidFill>
                <a:srgbClr val="FF0000"/>
              </a:solidFill>
            </a:endParaRPr>
          </a:p>
        </p:txBody>
      </p:sp>
      <p:cxnSp>
        <p:nvCxnSpPr>
          <p:cNvPr id="14" name="Straight Connector 13"/>
          <p:cNvCxnSpPr/>
          <p:nvPr/>
        </p:nvCxnSpPr>
        <p:spPr>
          <a:xfrm>
            <a:off x="990600" y="3505200"/>
            <a:ext cx="6705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914400" y="4267200"/>
            <a:ext cx="70104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0782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par>
                          <p:cTn id="13" fill="hold">
                            <p:stCondLst>
                              <p:cond delay="500"/>
                            </p:stCondLst>
                            <p:childTnLst>
                              <p:par>
                                <p:cTn id="14" presetID="22" presetClass="entr" presetSubtype="4" fill="hold" grpId="0" nodeType="after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wipe(down)">
                                      <p:cBhvr>
                                        <p:cTn id="16" dur="500"/>
                                        <p:tgtEl>
                                          <p:spTgt spid="5">
                                            <p:txEl>
                                              <p:pRg st="2" end="2"/>
                                            </p:txEl>
                                          </p:spTgt>
                                        </p:tgtEl>
                                      </p:cBhvr>
                                    </p:animEffect>
                                  </p:childTnLst>
                                </p:cTn>
                              </p:par>
                            </p:childTnLst>
                          </p:cTn>
                        </p:par>
                        <p:par>
                          <p:cTn id="17" fill="hold">
                            <p:stCondLst>
                              <p:cond delay="1000"/>
                            </p:stCondLst>
                            <p:childTnLst>
                              <p:par>
                                <p:cTn id="18" presetID="22" presetClass="entr" presetSubtype="4" fill="hold" grpId="0" nodeType="after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Effect transition="in" filter="wipe(down)">
                                      <p:cBhvr>
                                        <p:cTn id="20" dur="500"/>
                                        <p:tgtEl>
                                          <p:spTgt spid="5">
                                            <p:txEl>
                                              <p:pRg st="4" end="4"/>
                                            </p:txEl>
                                          </p:spTgt>
                                        </p:tgtEl>
                                      </p:cBhvr>
                                    </p:animEffect>
                                  </p:childTnLst>
                                </p:cTn>
                              </p:par>
                            </p:childTnLst>
                          </p:cTn>
                        </p:par>
                        <p:par>
                          <p:cTn id="21" fill="hold">
                            <p:stCondLst>
                              <p:cond delay="1500"/>
                            </p:stCondLst>
                            <p:childTnLst>
                              <p:par>
                                <p:cTn id="22" presetID="22" presetClass="entr" presetSubtype="4" fill="hold" grpId="0" nodeType="afterEffect">
                                  <p:stCondLst>
                                    <p:cond delay="0"/>
                                  </p:stCondLst>
                                  <p:childTnLst>
                                    <p:set>
                                      <p:cBhvr>
                                        <p:cTn id="23" dur="1" fill="hold">
                                          <p:stCondLst>
                                            <p:cond delay="0"/>
                                          </p:stCondLst>
                                        </p:cTn>
                                        <p:tgtEl>
                                          <p:spTgt spid="5">
                                            <p:txEl>
                                              <p:pRg st="6" end="6"/>
                                            </p:txEl>
                                          </p:spTgt>
                                        </p:tgtEl>
                                        <p:attrNameLst>
                                          <p:attrName>style.visibility</p:attrName>
                                        </p:attrNameLst>
                                      </p:cBhvr>
                                      <p:to>
                                        <p:strVal val="visible"/>
                                      </p:to>
                                    </p:set>
                                    <p:animEffect transition="in" filter="wipe(down)">
                                      <p:cBhvr>
                                        <p:cTn id="24" dur="500"/>
                                        <p:tgtEl>
                                          <p:spTgt spid="5">
                                            <p:txEl>
                                              <p:pRg st="6" end="6"/>
                                            </p:txEl>
                                          </p:spTgt>
                                        </p:tgtEl>
                                      </p:cBhvr>
                                    </p:animEffect>
                                  </p:childTnLst>
                                </p:cTn>
                              </p:par>
                            </p:childTnLst>
                          </p:cTn>
                        </p:par>
                        <p:par>
                          <p:cTn id="25" fill="hold">
                            <p:stCondLst>
                              <p:cond delay="2000"/>
                            </p:stCondLst>
                            <p:childTnLst>
                              <p:par>
                                <p:cTn id="26" presetID="22" presetClass="entr" presetSubtype="4" fill="hold" grpId="0" nodeType="afterEffect">
                                  <p:stCondLst>
                                    <p:cond delay="0"/>
                                  </p:stCondLst>
                                  <p:childTnLst>
                                    <p:set>
                                      <p:cBhvr>
                                        <p:cTn id="27" dur="1" fill="hold">
                                          <p:stCondLst>
                                            <p:cond delay="0"/>
                                          </p:stCondLst>
                                        </p:cTn>
                                        <p:tgtEl>
                                          <p:spTgt spid="5">
                                            <p:txEl>
                                              <p:pRg st="8" end="8"/>
                                            </p:txEl>
                                          </p:spTgt>
                                        </p:tgtEl>
                                        <p:attrNameLst>
                                          <p:attrName>style.visibility</p:attrName>
                                        </p:attrNameLst>
                                      </p:cBhvr>
                                      <p:to>
                                        <p:strVal val="visible"/>
                                      </p:to>
                                    </p:set>
                                    <p:animEffect transition="in" filter="wipe(down)">
                                      <p:cBhvr>
                                        <p:cTn id="28" dur="500"/>
                                        <p:tgtEl>
                                          <p:spTgt spid="5">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500"/>
                                        <p:tgtEl>
                                          <p:spTgt spid="2"/>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barn(inVertical)">
                                      <p:cBhvr>
                                        <p:cTn id="38" dur="500"/>
                                        <p:tgtEl>
                                          <p:spTgt spid="6"/>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ppt_x"/>
                                          </p:val>
                                        </p:tav>
                                        <p:tav tm="100000">
                                          <p:val>
                                            <p:strVal val="#ppt_x"/>
                                          </p:val>
                                        </p:tav>
                                      </p:tavLst>
                                    </p:anim>
                                    <p:anim calcmode="lin" valueType="num">
                                      <p:cBhvr additive="base">
                                        <p:cTn id="4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500" fill="hold"/>
                                        <p:tgtEl>
                                          <p:spTgt spid="14"/>
                                        </p:tgtEl>
                                        <p:attrNameLst>
                                          <p:attrName>ppt_x</p:attrName>
                                        </p:attrNameLst>
                                      </p:cBhvr>
                                      <p:tavLst>
                                        <p:tav tm="0">
                                          <p:val>
                                            <p:strVal val="#ppt_x"/>
                                          </p:val>
                                        </p:tav>
                                        <p:tav tm="100000">
                                          <p:val>
                                            <p:strVal val="#ppt_x"/>
                                          </p:val>
                                        </p:tav>
                                      </p:tavLst>
                                    </p:anim>
                                    <p:anim calcmode="lin" valueType="num">
                                      <p:cBhvr additive="base">
                                        <p:cTn id="5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fade">
                                      <p:cBhvr>
                                        <p:cTn id="55" dur="1000"/>
                                        <p:tgtEl>
                                          <p:spTgt spid="8"/>
                                        </p:tgtEl>
                                      </p:cBhvr>
                                    </p:animEffect>
                                    <p:anim calcmode="lin" valueType="num">
                                      <p:cBhvr>
                                        <p:cTn id="56" dur="1000" fill="hold"/>
                                        <p:tgtEl>
                                          <p:spTgt spid="8"/>
                                        </p:tgtEl>
                                        <p:attrNameLst>
                                          <p:attrName>ppt_x</p:attrName>
                                        </p:attrNameLst>
                                      </p:cBhvr>
                                      <p:tavLst>
                                        <p:tav tm="0">
                                          <p:val>
                                            <p:strVal val="#ppt_x"/>
                                          </p:val>
                                        </p:tav>
                                        <p:tav tm="100000">
                                          <p:val>
                                            <p:strVal val="#ppt_x"/>
                                          </p:val>
                                        </p:tav>
                                      </p:tavLst>
                                    </p:anim>
                                    <p:anim calcmode="lin" valueType="num">
                                      <p:cBhvr>
                                        <p:cTn id="5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10"/>
                                        </p:tgtEl>
                                        <p:attrNameLst>
                                          <p:attrName>style.visibility</p:attrName>
                                        </p:attrNameLst>
                                      </p:cBhvr>
                                      <p:to>
                                        <p:strVal val="visible"/>
                                      </p:to>
                                    </p:set>
                                    <p:anim calcmode="lin" valueType="num">
                                      <p:cBhvr additive="base">
                                        <p:cTn id="62" dur="500" fill="hold"/>
                                        <p:tgtEl>
                                          <p:spTgt spid="10"/>
                                        </p:tgtEl>
                                        <p:attrNameLst>
                                          <p:attrName>ppt_x</p:attrName>
                                        </p:attrNameLst>
                                      </p:cBhvr>
                                      <p:tavLst>
                                        <p:tav tm="0">
                                          <p:val>
                                            <p:strVal val="#ppt_x"/>
                                          </p:val>
                                        </p:tav>
                                        <p:tav tm="100000">
                                          <p:val>
                                            <p:strVal val="#ppt_x"/>
                                          </p:val>
                                        </p:tav>
                                      </p:tavLst>
                                    </p:anim>
                                    <p:anim calcmode="lin" valueType="num">
                                      <p:cBhvr additive="base">
                                        <p:cTn id="6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15"/>
                                        </p:tgtEl>
                                        <p:attrNameLst>
                                          <p:attrName>style.visibility</p:attrName>
                                        </p:attrNameLst>
                                      </p:cBhvr>
                                      <p:to>
                                        <p:strVal val="visible"/>
                                      </p:to>
                                    </p:set>
                                    <p:anim calcmode="lin" valueType="num">
                                      <p:cBhvr additive="base">
                                        <p:cTn id="68" dur="500" fill="hold"/>
                                        <p:tgtEl>
                                          <p:spTgt spid="15"/>
                                        </p:tgtEl>
                                        <p:attrNameLst>
                                          <p:attrName>ppt_x</p:attrName>
                                        </p:attrNameLst>
                                      </p:cBhvr>
                                      <p:tavLst>
                                        <p:tav tm="0">
                                          <p:val>
                                            <p:strVal val="#ppt_x"/>
                                          </p:val>
                                        </p:tav>
                                        <p:tav tm="100000">
                                          <p:val>
                                            <p:strVal val="#ppt_x"/>
                                          </p:val>
                                        </p:tav>
                                      </p:tavLst>
                                    </p:anim>
                                    <p:anim calcmode="lin" valueType="num">
                                      <p:cBhvr additive="base">
                                        <p:cTn id="6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11"/>
                                        </p:tgtEl>
                                        <p:attrNameLst>
                                          <p:attrName>style.visibility</p:attrName>
                                        </p:attrNameLst>
                                      </p:cBhvr>
                                      <p:to>
                                        <p:strVal val="visible"/>
                                      </p:to>
                                    </p:set>
                                    <p:animEffect transition="in" filter="fade">
                                      <p:cBhvr>
                                        <p:cTn id="74" dur="1000"/>
                                        <p:tgtEl>
                                          <p:spTgt spid="11"/>
                                        </p:tgtEl>
                                      </p:cBhvr>
                                    </p:animEffect>
                                    <p:anim calcmode="lin" valueType="num">
                                      <p:cBhvr>
                                        <p:cTn id="75" dur="1000" fill="hold"/>
                                        <p:tgtEl>
                                          <p:spTgt spid="11"/>
                                        </p:tgtEl>
                                        <p:attrNameLst>
                                          <p:attrName>ppt_x</p:attrName>
                                        </p:attrNameLst>
                                      </p:cBhvr>
                                      <p:tavLst>
                                        <p:tav tm="0">
                                          <p:val>
                                            <p:strVal val="#ppt_x"/>
                                          </p:val>
                                        </p:tav>
                                        <p:tav tm="100000">
                                          <p:val>
                                            <p:strVal val="#ppt_x"/>
                                          </p:val>
                                        </p:tav>
                                      </p:tavLst>
                                    </p:anim>
                                    <p:anim calcmode="lin" valueType="num">
                                      <p:cBhvr>
                                        <p:cTn id="7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16" presetClass="entr" presetSubtype="21" fill="hold" grpId="0" nodeType="clickEffect">
                                  <p:stCondLst>
                                    <p:cond delay="0"/>
                                  </p:stCondLst>
                                  <p:childTnLst>
                                    <p:set>
                                      <p:cBhvr>
                                        <p:cTn id="80" dur="1" fill="hold">
                                          <p:stCondLst>
                                            <p:cond delay="0"/>
                                          </p:stCondLst>
                                        </p:cTn>
                                        <p:tgtEl>
                                          <p:spTgt spid="9"/>
                                        </p:tgtEl>
                                        <p:attrNameLst>
                                          <p:attrName>style.visibility</p:attrName>
                                        </p:attrNameLst>
                                      </p:cBhvr>
                                      <p:to>
                                        <p:strVal val="visible"/>
                                      </p:to>
                                    </p:set>
                                    <p:animEffect transition="in" filter="barn(inVertical)">
                                      <p:cBhvr>
                                        <p:cTn id="8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2" grpId="0"/>
      <p:bldP spid="6" grpId="0"/>
      <p:bldP spid="7" grpId="0"/>
      <p:bldP spid="8" grpId="0"/>
      <p:bldP spid="9" grpId="0"/>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534400" cy="1295400"/>
          </a:xfrm>
        </p:spPr>
        <p:txBody>
          <a:bodyPr>
            <a:noAutofit/>
          </a:bodyPr>
          <a:lstStyle/>
          <a:p>
            <a:pPr algn="ctr"/>
            <a:r>
              <a:rPr lang="en-US" sz="2400" b="0" dirty="0">
                <a:solidFill>
                  <a:schemeClr val="tx1"/>
                </a:solidFill>
                <a:effectLst/>
              </a:rPr>
              <a:t>Put the following words in the correct column according to their parts of speech. Then copy them in your notebook.</a:t>
            </a:r>
            <a:br>
              <a:rPr lang="en-US" sz="2400" b="0" dirty="0">
                <a:solidFill>
                  <a:schemeClr val="tx1"/>
                </a:solidFill>
                <a:effectLst/>
              </a:rPr>
            </a:br>
            <a:r>
              <a:rPr lang="en-US" sz="2400" b="0" dirty="0">
                <a:solidFill>
                  <a:schemeClr val="tx1"/>
                </a:solidFill>
                <a:effectLst/>
              </a:rPr>
              <a:t>(</a:t>
            </a:r>
            <a:r>
              <a:rPr lang="en-US" sz="2400" b="0" dirty="0" err="1">
                <a:solidFill>
                  <a:schemeClr val="tx1"/>
                </a:solidFill>
                <a:effectLst/>
              </a:rPr>
              <a:t>Đặt</a:t>
            </a:r>
            <a:r>
              <a:rPr lang="en-US" sz="2400" b="0" dirty="0">
                <a:solidFill>
                  <a:schemeClr val="tx1"/>
                </a:solidFill>
                <a:effectLst/>
              </a:rPr>
              <a:t> </a:t>
            </a:r>
            <a:r>
              <a:rPr lang="en-US" sz="2400" b="0" dirty="0" err="1">
                <a:solidFill>
                  <a:schemeClr val="tx1"/>
                </a:solidFill>
                <a:effectLst/>
              </a:rPr>
              <a:t>các</a:t>
            </a:r>
            <a:r>
              <a:rPr lang="en-US" sz="2400" b="0" dirty="0">
                <a:solidFill>
                  <a:schemeClr val="tx1"/>
                </a:solidFill>
                <a:effectLst/>
              </a:rPr>
              <a:t> </a:t>
            </a:r>
            <a:r>
              <a:rPr lang="en-US" sz="2400" b="0" dirty="0" err="1">
                <a:solidFill>
                  <a:schemeClr val="tx1"/>
                </a:solidFill>
                <a:effectLst/>
              </a:rPr>
              <a:t>từ</a:t>
            </a:r>
            <a:r>
              <a:rPr lang="en-US" sz="2400" b="0" dirty="0">
                <a:solidFill>
                  <a:schemeClr val="tx1"/>
                </a:solidFill>
                <a:effectLst/>
              </a:rPr>
              <a:t> </a:t>
            </a:r>
            <a:r>
              <a:rPr lang="en-US" sz="2400" b="0" dirty="0" err="1">
                <a:solidFill>
                  <a:schemeClr val="tx1"/>
                </a:solidFill>
                <a:effectLst/>
              </a:rPr>
              <a:t>dưới</a:t>
            </a:r>
            <a:r>
              <a:rPr lang="en-US" sz="2400" b="0" dirty="0">
                <a:solidFill>
                  <a:schemeClr val="tx1"/>
                </a:solidFill>
                <a:effectLst/>
              </a:rPr>
              <a:t> </a:t>
            </a:r>
            <a:r>
              <a:rPr lang="en-US" sz="2400" b="0" dirty="0" err="1">
                <a:solidFill>
                  <a:schemeClr val="tx1"/>
                </a:solidFill>
                <a:effectLst/>
              </a:rPr>
              <a:t>đây</a:t>
            </a:r>
            <a:r>
              <a:rPr lang="en-US" sz="2400" b="0" dirty="0">
                <a:solidFill>
                  <a:schemeClr val="tx1"/>
                </a:solidFill>
                <a:effectLst/>
              </a:rPr>
              <a:t> </a:t>
            </a:r>
            <a:r>
              <a:rPr lang="en-US" sz="2400" b="0" dirty="0" err="1">
                <a:solidFill>
                  <a:schemeClr val="tx1"/>
                </a:solidFill>
                <a:effectLst/>
              </a:rPr>
              <a:t>vào</a:t>
            </a:r>
            <a:r>
              <a:rPr lang="en-US" sz="2400" b="0" dirty="0">
                <a:solidFill>
                  <a:schemeClr val="tx1"/>
                </a:solidFill>
                <a:effectLst/>
              </a:rPr>
              <a:t> </a:t>
            </a:r>
            <a:r>
              <a:rPr lang="en-US" sz="2400" b="0" dirty="0" err="1">
                <a:solidFill>
                  <a:schemeClr val="tx1"/>
                </a:solidFill>
                <a:effectLst/>
              </a:rPr>
              <a:t>đúng</a:t>
            </a:r>
            <a:r>
              <a:rPr lang="en-US" sz="2400" b="0" dirty="0">
                <a:solidFill>
                  <a:schemeClr val="tx1"/>
                </a:solidFill>
                <a:effectLst/>
              </a:rPr>
              <a:t> </a:t>
            </a:r>
            <a:r>
              <a:rPr lang="en-US" sz="2400" b="0" dirty="0" err="1">
                <a:solidFill>
                  <a:schemeClr val="tx1"/>
                </a:solidFill>
                <a:effectLst/>
              </a:rPr>
              <a:t>cột</a:t>
            </a:r>
            <a:r>
              <a:rPr lang="en-US" sz="2400" b="0" dirty="0">
                <a:solidFill>
                  <a:schemeClr val="tx1"/>
                </a:solidFill>
                <a:effectLst/>
              </a:rPr>
              <a:t> </a:t>
            </a:r>
            <a:r>
              <a:rPr lang="en-US" sz="2400" b="0" dirty="0" err="1">
                <a:solidFill>
                  <a:schemeClr val="tx1"/>
                </a:solidFill>
                <a:effectLst/>
              </a:rPr>
              <a:t>dựa</a:t>
            </a:r>
            <a:r>
              <a:rPr lang="en-US" sz="2400" b="0" dirty="0">
                <a:solidFill>
                  <a:schemeClr val="tx1"/>
                </a:solidFill>
                <a:effectLst/>
              </a:rPr>
              <a:t> </a:t>
            </a:r>
            <a:r>
              <a:rPr lang="en-US" sz="2400" b="0" dirty="0" err="1">
                <a:solidFill>
                  <a:schemeClr val="tx1"/>
                </a:solidFill>
                <a:effectLst/>
              </a:rPr>
              <a:t>theo</a:t>
            </a:r>
            <a:r>
              <a:rPr lang="en-US" sz="2400" b="0" dirty="0">
                <a:solidFill>
                  <a:schemeClr val="tx1"/>
                </a:solidFill>
                <a:effectLst/>
              </a:rPr>
              <a:t> </a:t>
            </a:r>
            <a:r>
              <a:rPr lang="en-US" sz="2400" b="0" dirty="0" err="1">
                <a:solidFill>
                  <a:schemeClr val="tx1"/>
                </a:solidFill>
                <a:effectLst/>
              </a:rPr>
              <a:t>từ</a:t>
            </a:r>
            <a:r>
              <a:rPr lang="en-US" sz="2400" b="0" dirty="0">
                <a:solidFill>
                  <a:schemeClr val="tx1"/>
                </a:solidFill>
                <a:effectLst/>
              </a:rPr>
              <a:t> </a:t>
            </a:r>
            <a:r>
              <a:rPr lang="en-US" sz="2400" b="0" dirty="0" err="1" smtClean="0">
                <a:solidFill>
                  <a:schemeClr val="tx1"/>
                </a:solidFill>
                <a:effectLst/>
              </a:rPr>
              <a:t>loại</a:t>
            </a:r>
            <a:r>
              <a:rPr lang="en-US" sz="2400" b="0" dirty="0" smtClean="0">
                <a:solidFill>
                  <a:schemeClr val="tx1"/>
                </a:solidFill>
                <a:effectLst/>
              </a:rPr>
              <a:t>. </a:t>
            </a:r>
            <a:br>
              <a:rPr lang="en-US" sz="2400" b="0" dirty="0" smtClean="0">
                <a:solidFill>
                  <a:schemeClr val="tx1"/>
                </a:solidFill>
                <a:effectLst/>
              </a:rPr>
            </a:br>
            <a:r>
              <a:rPr lang="en-US" sz="2400" dirty="0" err="1" smtClean="0">
                <a:solidFill>
                  <a:schemeClr val="tx1"/>
                </a:solidFill>
              </a:rPr>
              <a:t>S</a:t>
            </a:r>
            <a:r>
              <a:rPr lang="en-US" sz="2400" b="0" dirty="0" err="1" smtClean="0">
                <a:solidFill>
                  <a:schemeClr val="tx1"/>
                </a:solidFill>
                <a:effectLst/>
              </a:rPr>
              <a:t>au</a:t>
            </a:r>
            <a:r>
              <a:rPr lang="en-US" sz="2400" b="0" dirty="0" smtClean="0">
                <a:solidFill>
                  <a:schemeClr val="tx1"/>
                </a:solidFill>
                <a:effectLst/>
              </a:rPr>
              <a:t> </a:t>
            </a:r>
            <a:r>
              <a:rPr lang="en-US" sz="2400" b="0" dirty="0" err="1">
                <a:solidFill>
                  <a:schemeClr val="tx1"/>
                </a:solidFill>
                <a:effectLst/>
              </a:rPr>
              <a:t>đó</a:t>
            </a:r>
            <a:r>
              <a:rPr lang="en-US" sz="2400" b="0" dirty="0">
                <a:solidFill>
                  <a:schemeClr val="tx1"/>
                </a:solidFill>
                <a:effectLst/>
              </a:rPr>
              <a:t> </a:t>
            </a:r>
            <a:r>
              <a:rPr lang="en-US" sz="2400" b="0" dirty="0" err="1">
                <a:solidFill>
                  <a:schemeClr val="tx1"/>
                </a:solidFill>
                <a:effectLst/>
              </a:rPr>
              <a:t>chép</a:t>
            </a:r>
            <a:r>
              <a:rPr lang="en-US" sz="2400" b="0" dirty="0">
                <a:solidFill>
                  <a:schemeClr val="tx1"/>
                </a:solidFill>
                <a:effectLst/>
              </a:rPr>
              <a:t> </a:t>
            </a:r>
            <a:r>
              <a:rPr lang="en-US" sz="2400" b="0" dirty="0" err="1">
                <a:solidFill>
                  <a:schemeClr val="tx1"/>
                </a:solidFill>
                <a:effectLst/>
              </a:rPr>
              <a:t>chúng</a:t>
            </a:r>
            <a:r>
              <a:rPr lang="en-US" sz="2400" b="0" dirty="0">
                <a:solidFill>
                  <a:schemeClr val="tx1"/>
                </a:solidFill>
                <a:effectLst/>
              </a:rPr>
              <a:t> </a:t>
            </a:r>
            <a:r>
              <a:rPr lang="en-US" sz="2400" b="0" dirty="0" err="1">
                <a:solidFill>
                  <a:schemeClr val="tx1"/>
                </a:solidFill>
                <a:effectLst/>
              </a:rPr>
              <a:t>vào</a:t>
            </a:r>
            <a:r>
              <a:rPr lang="en-US" sz="2400" b="0" dirty="0">
                <a:solidFill>
                  <a:schemeClr val="tx1"/>
                </a:solidFill>
                <a:effectLst/>
              </a:rPr>
              <a:t> </a:t>
            </a:r>
            <a:r>
              <a:rPr lang="en-US" sz="2400" b="0" dirty="0" err="1">
                <a:solidFill>
                  <a:schemeClr val="tx1"/>
                </a:solidFill>
                <a:effectLst/>
              </a:rPr>
              <a:t>vở</a:t>
            </a:r>
            <a:r>
              <a:rPr lang="en-US" sz="2400" b="0" dirty="0">
                <a:solidFill>
                  <a:schemeClr val="tx1"/>
                </a:solidFill>
                <a:effectLst/>
              </a:rPr>
              <a:t>)</a:t>
            </a:r>
            <a:br>
              <a:rPr lang="en-US" sz="2400" b="0" dirty="0">
                <a:solidFill>
                  <a:schemeClr val="tx1"/>
                </a:solidFill>
                <a:effectLst/>
              </a:rPr>
            </a:br>
            <a:r>
              <a:rPr lang="en-US" sz="2400" b="0" dirty="0">
                <a:solidFill>
                  <a:schemeClr val="bg1"/>
                </a:solidFill>
                <a:effectLst/>
              </a:rPr>
              <a:t/>
            </a:r>
            <a:br>
              <a:rPr lang="en-US" sz="2400" b="0" dirty="0">
                <a:solidFill>
                  <a:schemeClr val="bg1"/>
                </a:solidFill>
                <a:effectLst/>
              </a:rPr>
            </a:br>
            <a:endParaRPr lang="en-US" sz="2400" b="0" dirty="0">
              <a:solidFill>
                <a:schemeClr val="bg1"/>
              </a:solidFill>
            </a:endParaRPr>
          </a:p>
        </p:txBody>
      </p:sp>
      <p:sp>
        <p:nvSpPr>
          <p:cNvPr id="3" name="Text Placeholder 2"/>
          <p:cNvSpPr>
            <a:spLocks noGrp="1"/>
          </p:cNvSpPr>
          <p:nvPr>
            <p:ph type="body" idx="1"/>
          </p:nvPr>
        </p:nvSpPr>
        <p:spPr>
          <a:xfrm>
            <a:off x="381000" y="1882775"/>
            <a:ext cx="8763000" cy="2536825"/>
          </a:xfrm>
        </p:spPr>
        <p:txBody>
          <a:bodyPr>
            <a:normAutofit/>
          </a:bodyPr>
          <a:lstStyle/>
          <a:p>
            <a:pPr marL="457200" lvl="0" indent="-457200" algn="l">
              <a:buFont typeface="+mj-lt"/>
              <a:buAutoNum type="arabicPeriod"/>
            </a:pPr>
            <a:r>
              <a:rPr lang="en-US" b="1" dirty="0">
                <a:solidFill>
                  <a:srgbClr val="7030A0"/>
                </a:solidFill>
              </a:rPr>
              <a:t>energy, energetic, energize, energetically, </a:t>
            </a:r>
          </a:p>
          <a:p>
            <a:pPr marL="457200" lvl="0" indent="-457200" algn="l">
              <a:buFont typeface="+mj-lt"/>
              <a:buAutoNum type="arabicPeriod"/>
            </a:pPr>
            <a:r>
              <a:rPr lang="en-US" b="1" dirty="0">
                <a:solidFill>
                  <a:srgbClr val="7030A0"/>
                </a:solidFill>
              </a:rPr>
              <a:t>enormous, enormously</a:t>
            </a:r>
          </a:p>
          <a:p>
            <a:pPr marL="457200" lvl="0" indent="-457200" algn="l">
              <a:buFont typeface="+mj-lt"/>
              <a:buAutoNum type="arabicPeriod"/>
            </a:pPr>
            <a:r>
              <a:rPr lang="en-US" b="1" dirty="0">
                <a:solidFill>
                  <a:srgbClr val="7030A0"/>
                </a:solidFill>
              </a:rPr>
              <a:t> reduce, reduction, irreducible </a:t>
            </a:r>
          </a:p>
          <a:p>
            <a:pPr marL="457200" lvl="0" indent="-457200" algn="l">
              <a:buFont typeface="+mj-lt"/>
              <a:buAutoNum type="arabicPeriod"/>
            </a:pPr>
            <a:r>
              <a:rPr lang="en-US" b="1" dirty="0">
                <a:solidFill>
                  <a:srgbClr val="7030A0"/>
                </a:solidFill>
              </a:rPr>
              <a:t>suggest, suggestion, suggestive</a:t>
            </a:r>
          </a:p>
          <a:p>
            <a:pPr marL="457200" lvl="0" indent="-457200" algn="l">
              <a:buFont typeface="+mj-lt"/>
              <a:buAutoNum type="arabicPeriod"/>
            </a:pPr>
            <a:r>
              <a:rPr lang="en-US" b="1" dirty="0">
                <a:solidFill>
                  <a:srgbClr val="7030A0"/>
                </a:solidFill>
              </a:rPr>
              <a:t>drip, drop</a:t>
            </a:r>
          </a:p>
          <a:p>
            <a:pPr marL="457200" lvl="0" indent="-457200" algn="l">
              <a:buFont typeface="+mj-lt"/>
              <a:buAutoNum type="arabicPeriod"/>
            </a:pPr>
            <a:r>
              <a:rPr lang="en-US" b="1" dirty="0">
                <a:solidFill>
                  <a:srgbClr val="7030A0"/>
                </a:solidFill>
              </a:rPr>
              <a:t>waste, wasteful, wastefully</a:t>
            </a:r>
          </a:p>
          <a:p>
            <a:endParaRPr lang="en-US" dirty="0"/>
          </a:p>
        </p:txBody>
      </p:sp>
      <p:sp>
        <p:nvSpPr>
          <p:cNvPr id="4" name="TextBox 3"/>
          <p:cNvSpPr txBox="1"/>
          <p:nvPr/>
        </p:nvSpPr>
        <p:spPr>
          <a:xfrm>
            <a:off x="381000" y="4876800"/>
            <a:ext cx="8458200" cy="369332"/>
          </a:xfrm>
          <a:prstGeom prst="rect">
            <a:avLst/>
          </a:prstGeom>
          <a:noFill/>
        </p:spPr>
        <p:txBody>
          <a:bodyPr wrap="square" rtlCol="0">
            <a:spAutoFit/>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47019098"/>
              </p:ext>
            </p:extLst>
          </p:nvPr>
        </p:nvGraphicFramePr>
        <p:xfrm>
          <a:off x="0" y="4648200"/>
          <a:ext cx="9144000" cy="2133600"/>
        </p:xfrm>
        <a:graphic>
          <a:graphicData uri="http://schemas.openxmlformats.org/drawingml/2006/table">
            <a:tbl>
              <a:tblPr firstRow="1" firstCol="1" bandRow="1">
                <a:tableStyleId>{5C22544A-7EE6-4342-B048-85BDC9FD1C3A}</a:tableStyleId>
              </a:tblPr>
              <a:tblGrid>
                <a:gridCol w="2285601"/>
                <a:gridCol w="2285601"/>
                <a:gridCol w="2286399"/>
                <a:gridCol w="2286399"/>
              </a:tblGrid>
              <a:tr h="304800">
                <a:tc>
                  <a:txBody>
                    <a:bodyPr/>
                    <a:lstStyle/>
                    <a:p>
                      <a:pPr marL="0" marR="0" algn="ctr">
                        <a:spcBef>
                          <a:spcPts val="0"/>
                        </a:spcBef>
                        <a:spcAft>
                          <a:spcPts val="0"/>
                        </a:spcAft>
                      </a:pPr>
                      <a:r>
                        <a:rPr lang="en-US" sz="1600" dirty="0">
                          <a:effectLst/>
                        </a:rPr>
                        <a:t>VERB</a:t>
                      </a:r>
                      <a:endParaRPr lang="en-US" sz="1600" dirty="0">
                        <a:effectLst/>
                        <a:latin typeface="Calibri"/>
                        <a:ea typeface="Calibri"/>
                        <a:cs typeface="Times New Roman"/>
                      </a:endParaRPr>
                    </a:p>
                  </a:txBody>
                  <a:tcPr marL="60290" marR="60290" marT="0" marB="0"/>
                </a:tc>
                <a:tc>
                  <a:txBody>
                    <a:bodyPr/>
                    <a:lstStyle/>
                    <a:p>
                      <a:pPr marL="0" marR="0" algn="ctr">
                        <a:spcBef>
                          <a:spcPts val="0"/>
                        </a:spcBef>
                        <a:spcAft>
                          <a:spcPts val="0"/>
                        </a:spcAft>
                      </a:pPr>
                      <a:r>
                        <a:rPr lang="en-US" sz="1600" dirty="0">
                          <a:effectLst/>
                        </a:rPr>
                        <a:t>NOUN</a:t>
                      </a:r>
                      <a:endParaRPr lang="en-US" sz="1600" dirty="0">
                        <a:effectLst/>
                        <a:latin typeface="Calibri"/>
                        <a:ea typeface="Calibri"/>
                        <a:cs typeface="Times New Roman"/>
                      </a:endParaRPr>
                    </a:p>
                  </a:txBody>
                  <a:tcPr marL="60290" marR="60290" marT="0" marB="0"/>
                </a:tc>
                <a:tc>
                  <a:txBody>
                    <a:bodyPr/>
                    <a:lstStyle/>
                    <a:p>
                      <a:pPr marL="0" marR="0" algn="ctr">
                        <a:spcBef>
                          <a:spcPts val="0"/>
                        </a:spcBef>
                        <a:spcAft>
                          <a:spcPts val="0"/>
                        </a:spcAft>
                      </a:pPr>
                      <a:r>
                        <a:rPr lang="en-US" sz="1600" dirty="0">
                          <a:effectLst/>
                        </a:rPr>
                        <a:t>ADJECTIVE</a:t>
                      </a:r>
                      <a:endParaRPr lang="en-US" sz="1600" dirty="0">
                        <a:effectLst/>
                        <a:latin typeface="Calibri"/>
                        <a:ea typeface="Calibri"/>
                        <a:cs typeface="Times New Roman"/>
                      </a:endParaRPr>
                    </a:p>
                  </a:txBody>
                  <a:tcPr marL="60290" marR="60290" marT="0" marB="0"/>
                </a:tc>
                <a:tc>
                  <a:txBody>
                    <a:bodyPr/>
                    <a:lstStyle/>
                    <a:p>
                      <a:pPr marL="0" marR="0" algn="ctr">
                        <a:spcBef>
                          <a:spcPts val="0"/>
                        </a:spcBef>
                        <a:spcAft>
                          <a:spcPts val="0"/>
                        </a:spcAft>
                      </a:pPr>
                      <a:r>
                        <a:rPr lang="en-US" sz="1600" dirty="0">
                          <a:effectLst/>
                        </a:rPr>
                        <a:t>ADVERB</a:t>
                      </a:r>
                      <a:endParaRPr lang="en-US" sz="1600" dirty="0">
                        <a:effectLst/>
                        <a:latin typeface="Calibri"/>
                        <a:ea typeface="Calibri"/>
                        <a:cs typeface="Times New Roman"/>
                      </a:endParaRPr>
                    </a:p>
                  </a:txBody>
                  <a:tcPr marL="60290" marR="60290" marT="0" marB="0"/>
                </a:tc>
              </a:tr>
              <a:tr h="304800">
                <a:tc>
                  <a:txBody>
                    <a:bodyPr/>
                    <a:lstStyle/>
                    <a:p>
                      <a:pPr marL="0" marR="0">
                        <a:spcBef>
                          <a:spcPts val="0"/>
                        </a:spcBef>
                        <a:spcAft>
                          <a:spcPts val="0"/>
                        </a:spcAft>
                      </a:pPr>
                      <a:r>
                        <a:rPr lang="en-US" sz="1100">
                          <a:effectLst/>
                        </a:rPr>
                        <a:t>1. </a:t>
                      </a:r>
                      <a:endParaRPr lang="en-US" sz="1000">
                        <a:effectLst/>
                        <a:latin typeface="Calibri"/>
                        <a:ea typeface="Calibri"/>
                        <a:cs typeface="Times New Roman"/>
                      </a:endParaRPr>
                    </a:p>
                  </a:txBody>
                  <a:tcPr marL="60290" marR="60290" marT="0" marB="0"/>
                </a:tc>
                <a:tc>
                  <a:txBody>
                    <a:bodyPr/>
                    <a:lstStyle/>
                    <a:p>
                      <a:pPr marL="0" marR="0">
                        <a:spcBef>
                          <a:spcPts val="0"/>
                        </a:spcBef>
                        <a:spcAft>
                          <a:spcPts val="0"/>
                        </a:spcAft>
                      </a:pPr>
                      <a:r>
                        <a:rPr lang="en-US" sz="1100">
                          <a:effectLst/>
                        </a:rPr>
                        <a:t> </a:t>
                      </a:r>
                      <a:endParaRPr lang="en-US" sz="1000">
                        <a:effectLst/>
                        <a:latin typeface="Calibri"/>
                        <a:ea typeface="Calibri"/>
                        <a:cs typeface="Times New Roman"/>
                      </a:endParaRPr>
                    </a:p>
                  </a:txBody>
                  <a:tcPr marL="60290" marR="60290" marT="0" marB="0"/>
                </a:tc>
                <a:tc>
                  <a:txBody>
                    <a:bodyPr/>
                    <a:lstStyle/>
                    <a:p>
                      <a:pPr marL="0" marR="0">
                        <a:spcBef>
                          <a:spcPts val="0"/>
                        </a:spcBef>
                        <a:spcAft>
                          <a:spcPts val="0"/>
                        </a:spcAft>
                      </a:pPr>
                      <a:r>
                        <a:rPr lang="en-US" sz="1100">
                          <a:effectLst/>
                        </a:rPr>
                        <a:t> </a:t>
                      </a:r>
                      <a:endParaRPr lang="en-US" sz="1000">
                        <a:effectLst/>
                        <a:latin typeface="Calibri"/>
                        <a:ea typeface="Calibri"/>
                        <a:cs typeface="Times New Roman"/>
                      </a:endParaRPr>
                    </a:p>
                  </a:txBody>
                  <a:tcPr marL="60290" marR="60290" marT="0" marB="0"/>
                </a:tc>
                <a:tc>
                  <a:txBody>
                    <a:bodyPr/>
                    <a:lstStyle/>
                    <a:p>
                      <a:pPr marL="0" marR="0">
                        <a:spcBef>
                          <a:spcPts val="0"/>
                        </a:spcBef>
                        <a:spcAft>
                          <a:spcPts val="0"/>
                        </a:spcAft>
                      </a:pPr>
                      <a:r>
                        <a:rPr lang="en-US" sz="1100">
                          <a:effectLst/>
                        </a:rPr>
                        <a:t> </a:t>
                      </a:r>
                      <a:endParaRPr lang="en-US" sz="1000">
                        <a:effectLst/>
                        <a:latin typeface="Calibri"/>
                        <a:ea typeface="Calibri"/>
                        <a:cs typeface="Times New Roman"/>
                      </a:endParaRPr>
                    </a:p>
                  </a:txBody>
                  <a:tcPr marL="60290" marR="60290" marT="0" marB="0"/>
                </a:tc>
              </a:tr>
              <a:tr h="304800">
                <a:tc>
                  <a:txBody>
                    <a:bodyPr/>
                    <a:lstStyle/>
                    <a:p>
                      <a:pPr marL="0" marR="0">
                        <a:spcBef>
                          <a:spcPts val="0"/>
                        </a:spcBef>
                        <a:spcAft>
                          <a:spcPts val="0"/>
                        </a:spcAft>
                      </a:pPr>
                      <a:r>
                        <a:rPr lang="en-US" sz="1100">
                          <a:effectLst/>
                        </a:rPr>
                        <a:t>2. </a:t>
                      </a:r>
                      <a:endParaRPr lang="en-US" sz="1000">
                        <a:effectLst/>
                        <a:latin typeface="Calibri"/>
                        <a:ea typeface="Calibri"/>
                        <a:cs typeface="Times New Roman"/>
                      </a:endParaRPr>
                    </a:p>
                  </a:txBody>
                  <a:tcPr marL="60290" marR="60290" marT="0" marB="0"/>
                </a:tc>
                <a:tc>
                  <a:txBody>
                    <a:bodyPr/>
                    <a:lstStyle/>
                    <a:p>
                      <a:pPr marL="0" marR="0">
                        <a:spcBef>
                          <a:spcPts val="0"/>
                        </a:spcBef>
                        <a:spcAft>
                          <a:spcPts val="0"/>
                        </a:spcAft>
                      </a:pPr>
                      <a:r>
                        <a:rPr lang="en-US" sz="1100">
                          <a:effectLst/>
                        </a:rPr>
                        <a:t> </a:t>
                      </a:r>
                      <a:endParaRPr lang="en-US" sz="1000">
                        <a:effectLst/>
                        <a:latin typeface="Calibri"/>
                        <a:ea typeface="Calibri"/>
                        <a:cs typeface="Times New Roman"/>
                      </a:endParaRPr>
                    </a:p>
                  </a:txBody>
                  <a:tcPr marL="60290" marR="60290" marT="0" marB="0"/>
                </a:tc>
                <a:tc>
                  <a:txBody>
                    <a:bodyPr/>
                    <a:lstStyle/>
                    <a:p>
                      <a:pPr marL="0" marR="0">
                        <a:spcBef>
                          <a:spcPts val="0"/>
                        </a:spcBef>
                        <a:spcAft>
                          <a:spcPts val="0"/>
                        </a:spcAft>
                      </a:pPr>
                      <a:r>
                        <a:rPr lang="en-US" sz="1100">
                          <a:effectLst/>
                        </a:rPr>
                        <a:t> </a:t>
                      </a:r>
                      <a:endParaRPr lang="en-US" sz="1000">
                        <a:effectLst/>
                        <a:latin typeface="Calibri"/>
                        <a:ea typeface="Calibri"/>
                        <a:cs typeface="Times New Roman"/>
                      </a:endParaRPr>
                    </a:p>
                  </a:txBody>
                  <a:tcPr marL="60290" marR="60290" marT="0" marB="0"/>
                </a:tc>
                <a:tc>
                  <a:txBody>
                    <a:bodyPr/>
                    <a:lstStyle/>
                    <a:p>
                      <a:pPr marL="0" marR="0">
                        <a:spcBef>
                          <a:spcPts val="0"/>
                        </a:spcBef>
                        <a:spcAft>
                          <a:spcPts val="0"/>
                        </a:spcAft>
                      </a:pPr>
                      <a:r>
                        <a:rPr lang="en-US" sz="1100">
                          <a:effectLst/>
                        </a:rPr>
                        <a:t> </a:t>
                      </a:r>
                      <a:endParaRPr lang="en-US" sz="1000">
                        <a:effectLst/>
                        <a:latin typeface="Calibri"/>
                        <a:ea typeface="Calibri"/>
                        <a:cs typeface="Times New Roman"/>
                      </a:endParaRPr>
                    </a:p>
                  </a:txBody>
                  <a:tcPr marL="60290" marR="60290" marT="0" marB="0"/>
                </a:tc>
              </a:tr>
              <a:tr h="304800">
                <a:tc>
                  <a:txBody>
                    <a:bodyPr/>
                    <a:lstStyle/>
                    <a:p>
                      <a:pPr marL="0" marR="0">
                        <a:spcBef>
                          <a:spcPts val="0"/>
                        </a:spcBef>
                        <a:spcAft>
                          <a:spcPts val="0"/>
                        </a:spcAft>
                      </a:pPr>
                      <a:r>
                        <a:rPr lang="en-US" sz="1100">
                          <a:effectLst/>
                        </a:rPr>
                        <a:t>3.</a:t>
                      </a:r>
                      <a:endParaRPr lang="en-US" sz="1000">
                        <a:effectLst/>
                        <a:latin typeface="Calibri"/>
                        <a:ea typeface="Calibri"/>
                        <a:cs typeface="Times New Roman"/>
                      </a:endParaRPr>
                    </a:p>
                  </a:txBody>
                  <a:tcPr marL="60290" marR="60290" marT="0" marB="0"/>
                </a:tc>
                <a:tc>
                  <a:txBody>
                    <a:bodyPr/>
                    <a:lstStyle/>
                    <a:p>
                      <a:pPr marL="0" marR="0">
                        <a:spcBef>
                          <a:spcPts val="0"/>
                        </a:spcBef>
                        <a:spcAft>
                          <a:spcPts val="0"/>
                        </a:spcAft>
                      </a:pPr>
                      <a:r>
                        <a:rPr lang="en-US" sz="1100">
                          <a:effectLst/>
                        </a:rPr>
                        <a:t> </a:t>
                      </a:r>
                      <a:endParaRPr lang="en-US" sz="1000">
                        <a:effectLst/>
                        <a:latin typeface="Calibri"/>
                        <a:ea typeface="Calibri"/>
                        <a:cs typeface="Times New Roman"/>
                      </a:endParaRPr>
                    </a:p>
                  </a:txBody>
                  <a:tcPr marL="60290" marR="60290" marT="0" marB="0"/>
                </a:tc>
                <a:tc>
                  <a:txBody>
                    <a:bodyPr/>
                    <a:lstStyle/>
                    <a:p>
                      <a:pPr marL="0" marR="0">
                        <a:spcBef>
                          <a:spcPts val="0"/>
                        </a:spcBef>
                        <a:spcAft>
                          <a:spcPts val="0"/>
                        </a:spcAft>
                      </a:pPr>
                      <a:r>
                        <a:rPr lang="en-US" sz="1100">
                          <a:effectLst/>
                        </a:rPr>
                        <a:t> </a:t>
                      </a:r>
                      <a:endParaRPr lang="en-US" sz="1000">
                        <a:effectLst/>
                        <a:latin typeface="Calibri"/>
                        <a:ea typeface="Calibri"/>
                        <a:cs typeface="Times New Roman"/>
                      </a:endParaRPr>
                    </a:p>
                  </a:txBody>
                  <a:tcPr marL="60290" marR="60290" marT="0" marB="0"/>
                </a:tc>
                <a:tc>
                  <a:txBody>
                    <a:bodyPr/>
                    <a:lstStyle/>
                    <a:p>
                      <a:pPr marL="0" marR="0">
                        <a:spcBef>
                          <a:spcPts val="0"/>
                        </a:spcBef>
                        <a:spcAft>
                          <a:spcPts val="0"/>
                        </a:spcAft>
                      </a:pPr>
                      <a:r>
                        <a:rPr lang="en-US" sz="1100" dirty="0">
                          <a:effectLst/>
                        </a:rPr>
                        <a:t> </a:t>
                      </a:r>
                      <a:endParaRPr lang="en-US" sz="1000" dirty="0">
                        <a:effectLst/>
                        <a:latin typeface="Calibri"/>
                        <a:ea typeface="Calibri"/>
                        <a:cs typeface="Times New Roman"/>
                      </a:endParaRPr>
                    </a:p>
                  </a:txBody>
                  <a:tcPr marL="60290" marR="60290" marT="0" marB="0"/>
                </a:tc>
              </a:tr>
              <a:tr h="304800">
                <a:tc>
                  <a:txBody>
                    <a:bodyPr/>
                    <a:lstStyle/>
                    <a:p>
                      <a:pPr marL="0" marR="0">
                        <a:spcBef>
                          <a:spcPts val="0"/>
                        </a:spcBef>
                        <a:spcAft>
                          <a:spcPts val="0"/>
                        </a:spcAft>
                      </a:pPr>
                      <a:r>
                        <a:rPr lang="en-US" sz="1100">
                          <a:effectLst/>
                        </a:rPr>
                        <a:t>4.</a:t>
                      </a:r>
                      <a:endParaRPr lang="en-US" sz="1000">
                        <a:effectLst/>
                        <a:latin typeface="Calibri"/>
                        <a:ea typeface="Calibri"/>
                        <a:cs typeface="Times New Roman"/>
                      </a:endParaRPr>
                    </a:p>
                  </a:txBody>
                  <a:tcPr marL="60290" marR="60290" marT="0" marB="0"/>
                </a:tc>
                <a:tc>
                  <a:txBody>
                    <a:bodyPr/>
                    <a:lstStyle/>
                    <a:p>
                      <a:pPr marL="0" marR="0">
                        <a:spcBef>
                          <a:spcPts val="0"/>
                        </a:spcBef>
                        <a:spcAft>
                          <a:spcPts val="0"/>
                        </a:spcAft>
                      </a:pPr>
                      <a:r>
                        <a:rPr lang="en-US" sz="1100">
                          <a:effectLst/>
                        </a:rPr>
                        <a:t> </a:t>
                      </a:r>
                      <a:endParaRPr lang="en-US" sz="1000">
                        <a:effectLst/>
                        <a:latin typeface="Calibri"/>
                        <a:ea typeface="Calibri"/>
                        <a:cs typeface="Times New Roman"/>
                      </a:endParaRPr>
                    </a:p>
                  </a:txBody>
                  <a:tcPr marL="60290" marR="60290" marT="0" marB="0"/>
                </a:tc>
                <a:tc>
                  <a:txBody>
                    <a:bodyPr/>
                    <a:lstStyle/>
                    <a:p>
                      <a:pPr marL="0" marR="0">
                        <a:spcBef>
                          <a:spcPts val="0"/>
                        </a:spcBef>
                        <a:spcAft>
                          <a:spcPts val="0"/>
                        </a:spcAft>
                      </a:pPr>
                      <a:r>
                        <a:rPr lang="en-US" sz="1100">
                          <a:effectLst/>
                        </a:rPr>
                        <a:t> </a:t>
                      </a:r>
                      <a:endParaRPr lang="en-US" sz="1000">
                        <a:effectLst/>
                        <a:latin typeface="Calibri"/>
                        <a:ea typeface="Calibri"/>
                        <a:cs typeface="Times New Roman"/>
                      </a:endParaRPr>
                    </a:p>
                  </a:txBody>
                  <a:tcPr marL="60290" marR="60290" marT="0" marB="0"/>
                </a:tc>
                <a:tc>
                  <a:txBody>
                    <a:bodyPr/>
                    <a:lstStyle/>
                    <a:p>
                      <a:pPr marL="0" marR="0">
                        <a:spcBef>
                          <a:spcPts val="0"/>
                        </a:spcBef>
                        <a:spcAft>
                          <a:spcPts val="0"/>
                        </a:spcAft>
                      </a:pPr>
                      <a:r>
                        <a:rPr lang="en-US" sz="1100" dirty="0">
                          <a:effectLst/>
                        </a:rPr>
                        <a:t> </a:t>
                      </a:r>
                      <a:endParaRPr lang="en-US" sz="1000" dirty="0">
                        <a:effectLst/>
                        <a:latin typeface="Calibri"/>
                        <a:ea typeface="Calibri"/>
                        <a:cs typeface="Times New Roman"/>
                      </a:endParaRPr>
                    </a:p>
                  </a:txBody>
                  <a:tcPr marL="60290" marR="60290" marT="0" marB="0"/>
                </a:tc>
              </a:tr>
              <a:tr h="304800">
                <a:tc>
                  <a:txBody>
                    <a:bodyPr/>
                    <a:lstStyle/>
                    <a:p>
                      <a:pPr marL="0" marR="0">
                        <a:spcBef>
                          <a:spcPts val="0"/>
                        </a:spcBef>
                        <a:spcAft>
                          <a:spcPts val="0"/>
                        </a:spcAft>
                      </a:pPr>
                      <a:r>
                        <a:rPr lang="en-US" sz="1100">
                          <a:effectLst/>
                        </a:rPr>
                        <a:t>5.</a:t>
                      </a:r>
                      <a:endParaRPr lang="en-US" sz="1000">
                        <a:effectLst/>
                        <a:latin typeface="Calibri"/>
                        <a:ea typeface="Calibri"/>
                        <a:cs typeface="Times New Roman"/>
                      </a:endParaRPr>
                    </a:p>
                  </a:txBody>
                  <a:tcPr marL="60290" marR="60290" marT="0" marB="0"/>
                </a:tc>
                <a:tc>
                  <a:txBody>
                    <a:bodyPr/>
                    <a:lstStyle/>
                    <a:p>
                      <a:pPr marL="0" marR="0">
                        <a:spcBef>
                          <a:spcPts val="0"/>
                        </a:spcBef>
                        <a:spcAft>
                          <a:spcPts val="0"/>
                        </a:spcAft>
                      </a:pPr>
                      <a:r>
                        <a:rPr lang="en-US" sz="1100">
                          <a:effectLst/>
                        </a:rPr>
                        <a:t> </a:t>
                      </a:r>
                      <a:endParaRPr lang="en-US" sz="1000">
                        <a:effectLst/>
                        <a:latin typeface="Calibri"/>
                        <a:ea typeface="Calibri"/>
                        <a:cs typeface="Times New Roman"/>
                      </a:endParaRPr>
                    </a:p>
                  </a:txBody>
                  <a:tcPr marL="60290" marR="60290" marT="0" marB="0"/>
                </a:tc>
                <a:tc>
                  <a:txBody>
                    <a:bodyPr/>
                    <a:lstStyle/>
                    <a:p>
                      <a:pPr marL="0" marR="0">
                        <a:spcBef>
                          <a:spcPts val="0"/>
                        </a:spcBef>
                        <a:spcAft>
                          <a:spcPts val="0"/>
                        </a:spcAft>
                      </a:pPr>
                      <a:r>
                        <a:rPr lang="en-US" sz="1100">
                          <a:effectLst/>
                        </a:rPr>
                        <a:t> </a:t>
                      </a:r>
                      <a:endParaRPr lang="en-US" sz="1000">
                        <a:effectLst/>
                        <a:latin typeface="Calibri"/>
                        <a:ea typeface="Calibri"/>
                        <a:cs typeface="Times New Roman"/>
                      </a:endParaRPr>
                    </a:p>
                  </a:txBody>
                  <a:tcPr marL="60290" marR="60290" marT="0" marB="0"/>
                </a:tc>
                <a:tc>
                  <a:txBody>
                    <a:bodyPr/>
                    <a:lstStyle/>
                    <a:p>
                      <a:pPr marL="0" marR="0">
                        <a:spcBef>
                          <a:spcPts val="0"/>
                        </a:spcBef>
                        <a:spcAft>
                          <a:spcPts val="0"/>
                        </a:spcAft>
                      </a:pPr>
                      <a:r>
                        <a:rPr lang="en-US" sz="1100">
                          <a:effectLst/>
                        </a:rPr>
                        <a:t> </a:t>
                      </a:r>
                      <a:endParaRPr lang="en-US" sz="1000">
                        <a:effectLst/>
                        <a:latin typeface="Calibri"/>
                        <a:ea typeface="Calibri"/>
                        <a:cs typeface="Times New Roman"/>
                      </a:endParaRPr>
                    </a:p>
                  </a:txBody>
                  <a:tcPr marL="60290" marR="60290" marT="0" marB="0"/>
                </a:tc>
              </a:tr>
              <a:tr h="304800">
                <a:tc>
                  <a:txBody>
                    <a:bodyPr/>
                    <a:lstStyle/>
                    <a:p>
                      <a:pPr marL="0" marR="0">
                        <a:spcBef>
                          <a:spcPts val="0"/>
                        </a:spcBef>
                        <a:spcAft>
                          <a:spcPts val="0"/>
                        </a:spcAft>
                      </a:pPr>
                      <a:r>
                        <a:rPr lang="en-US" sz="1100">
                          <a:effectLst/>
                        </a:rPr>
                        <a:t>6.</a:t>
                      </a:r>
                      <a:endParaRPr lang="en-US" sz="1000">
                        <a:effectLst/>
                        <a:latin typeface="Calibri"/>
                        <a:ea typeface="Calibri"/>
                        <a:cs typeface="Times New Roman"/>
                      </a:endParaRPr>
                    </a:p>
                  </a:txBody>
                  <a:tcPr marL="60290" marR="60290" marT="0" marB="0"/>
                </a:tc>
                <a:tc>
                  <a:txBody>
                    <a:bodyPr/>
                    <a:lstStyle/>
                    <a:p>
                      <a:pPr marL="0" marR="0">
                        <a:spcBef>
                          <a:spcPts val="0"/>
                        </a:spcBef>
                        <a:spcAft>
                          <a:spcPts val="0"/>
                        </a:spcAft>
                      </a:pPr>
                      <a:r>
                        <a:rPr lang="en-US" sz="1100">
                          <a:effectLst/>
                        </a:rPr>
                        <a:t> </a:t>
                      </a:r>
                      <a:endParaRPr lang="en-US" sz="1000">
                        <a:effectLst/>
                        <a:latin typeface="Calibri"/>
                        <a:ea typeface="Calibri"/>
                        <a:cs typeface="Times New Roman"/>
                      </a:endParaRPr>
                    </a:p>
                  </a:txBody>
                  <a:tcPr marL="60290" marR="60290" marT="0" marB="0"/>
                </a:tc>
                <a:tc>
                  <a:txBody>
                    <a:bodyPr/>
                    <a:lstStyle/>
                    <a:p>
                      <a:pPr marL="0" marR="0">
                        <a:spcBef>
                          <a:spcPts val="0"/>
                        </a:spcBef>
                        <a:spcAft>
                          <a:spcPts val="0"/>
                        </a:spcAft>
                      </a:pPr>
                      <a:r>
                        <a:rPr lang="en-US" sz="1100">
                          <a:effectLst/>
                        </a:rPr>
                        <a:t> </a:t>
                      </a:r>
                      <a:endParaRPr lang="en-US" sz="1000">
                        <a:effectLst/>
                        <a:latin typeface="Calibri"/>
                        <a:ea typeface="Calibri"/>
                        <a:cs typeface="Times New Roman"/>
                      </a:endParaRPr>
                    </a:p>
                  </a:txBody>
                  <a:tcPr marL="60290" marR="60290" marT="0" marB="0"/>
                </a:tc>
                <a:tc>
                  <a:txBody>
                    <a:bodyPr/>
                    <a:lstStyle/>
                    <a:p>
                      <a:pPr marL="0" marR="0">
                        <a:spcBef>
                          <a:spcPts val="0"/>
                        </a:spcBef>
                        <a:spcAft>
                          <a:spcPts val="0"/>
                        </a:spcAft>
                      </a:pPr>
                      <a:r>
                        <a:rPr lang="en-US" sz="1100" dirty="0">
                          <a:effectLst/>
                        </a:rPr>
                        <a:t> </a:t>
                      </a:r>
                      <a:endParaRPr lang="en-US" sz="1000" dirty="0">
                        <a:effectLst/>
                        <a:latin typeface="Calibri"/>
                        <a:ea typeface="Calibri"/>
                        <a:cs typeface="Times New Roman"/>
                      </a:endParaRPr>
                    </a:p>
                  </a:txBody>
                  <a:tcPr marL="60290" marR="60290" marT="0" marB="0"/>
                </a:tc>
              </a:tr>
            </a:tbl>
          </a:graphicData>
        </a:graphic>
      </p:graphicFrame>
      <p:sp>
        <p:nvSpPr>
          <p:cNvPr id="6" name="Rectangle 1"/>
          <p:cNvSpPr>
            <a:spLocks noChangeArrowheads="1"/>
          </p:cNvSpPr>
          <p:nvPr/>
        </p:nvSpPr>
        <p:spPr bwMode="auto">
          <a:xfrm>
            <a:off x="1143000" y="18827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TextBox 7"/>
          <p:cNvSpPr txBox="1"/>
          <p:nvPr/>
        </p:nvSpPr>
        <p:spPr>
          <a:xfrm>
            <a:off x="2895600" y="4872335"/>
            <a:ext cx="1524000" cy="461665"/>
          </a:xfrm>
          <a:prstGeom prst="rect">
            <a:avLst/>
          </a:prstGeom>
          <a:noFill/>
        </p:spPr>
        <p:txBody>
          <a:bodyPr wrap="square" rtlCol="0">
            <a:spAutoFit/>
          </a:bodyPr>
          <a:lstStyle/>
          <a:p>
            <a:r>
              <a:rPr lang="en-US" sz="2400" b="1" dirty="0">
                <a:solidFill>
                  <a:srgbClr val="FF0000"/>
                </a:solidFill>
              </a:rPr>
              <a:t>energy</a:t>
            </a:r>
          </a:p>
        </p:txBody>
      </p:sp>
      <p:sp>
        <p:nvSpPr>
          <p:cNvPr id="9" name="TextBox 8"/>
          <p:cNvSpPr txBox="1"/>
          <p:nvPr/>
        </p:nvSpPr>
        <p:spPr>
          <a:xfrm>
            <a:off x="4724400" y="4872335"/>
            <a:ext cx="1676400" cy="461665"/>
          </a:xfrm>
          <a:prstGeom prst="rect">
            <a:avLst/>
          </a:prstGeom>
          <a:noFill/>
        </p:spPr>
        <p:txBody>
          <a:bodyPr wrap="square" rtlCol="0">
            <a:spAutoFit/>
          </a:bodyPr>
          <a:lstStyle/>
          <a:p>
            <a:r>
              <a:rPr lang="en-US" sz="2400" b="1" dirty="0" smtClean="0">
                <a:solidFill>
                  <a:srgbClr val="FF0000"/>
                </a:solidFill>
              </a:rPr>
              <a:t>energetic</a:t>
            </a:r>
            <a:endParaRPr lang="en-US" sz="2400" b="1" dirty="0">
              <a:solidFill>
                <a:srgbClr val="FF0000"/>
              </a:solidFill>
            </a:endParaRPr>
          </a:p>
        </p:txBody>
      </p:sp>
      <p:sp>
        <p:nvSpPr>
          <p:cNvPr id="10" name="TextBox 9"/>
          <p:cNvSpPr txBox="1"/>
          <p:nvPr/>
        </p:nvSpPr>
        <p:spPr>
          <a:xfrm>
            <a:off x="381000" y="4872335"/>
            <a:ext cx="1524000" cy="461665"/>
          </a:xfrm>
          <a:prstGeom prst="rect">
            <a:avLst/>
          </a:prstGeom>
          <a:noFill/>
        </p:spPr>
        <p:txBody>
          <a:bodyPr wrap="square" rtlCol="0">
            <a:spAutoFit/>
          </a:bodyPr>
          <a:lstStyle/>
          <a:p>
            <a:r>
              <a:rPr lang="en-US" sz="2400" b="1" dirty="0" smtClean="0">
                <a:solidFill>
                  <a:srgbClr val="FF0000"/>
                </a:solidFill>
              </a:rPr>
              <a:t>energize</a:t>
            </a:r>
            <a:endParaRPr lang="en-US" sz="2400" b="1" dirty="0">
              <a:solidFill>
                <a:srgbClr val="FF0000"/>
              </a:solidFill>
            </a:endParaRPr>
          </a:p>
        </p:txBody>
      </p:sp>
      <p:sp>
        <p:nvSpPr>
          <p:cNvPr id="11" name="TextBox 10"/>
          <p:cNvSpPr txBox="1"/>
          <p:nvPr/>
        </p:nvSpPr>
        <p:spPr>
          <a:xfrm>
            <a:off x="4724400" y="5177135"/>
            <a:ext cx="1676400" cy="461665"/>
          </a:xfrm>
          <a:prstGeom prst="rect">
            <a:avLst/>
          </a:prstGeom>
          <a:noFill/>
        </p:spPr>
        <p:txBody>
          <a:bodyPr wrap="square" rtlCol="0">
            <a:spAutoFit/>
          </a:bodyPr>
          <a:lstStyle/>
          <a:p>
            <a:r>
              <a:rPr lang="en-US" sz="2400" b="1" dirty="0" smtClean="0">
                <a:solidFill>
                  <a:srgbClr val="FF0000"/>
                </a:solidFill>
              </a:rPr>
              <a:t>enormous</a:t>
            </a:r>
            <a:endParaRPr lang="en-US" sz="2400" b="1" dirty="0">
              <a:solidFill>
                <a:srgbClr val="FF0000"/>
              </a:solidFill>
            </a:endParaRPr>
          </a:p>
        </p:txBody>
      </p:sp>
      <p:sp>
        <p:nvSpPr>
          <p:cNvPr id="12" name="TextBox 11"/>
          <p:cNvSpPr txBox="1"/>
          <p:nvPr/>
        </p:nvSpPr>
        <p:spPr>
          <a:xfrm>
            <a:off x="533400" y="5481935"/>
            <a:ext cx="1524000" cy="461665"/>
          </a:xfrm>
          <a:prstGeom prst="rect">
            <a:avLst/>
          </a:prstGeom>
          <a:noFill/>
        </p:spPr>
        <p:txBody>
          <a:bodyPr wrap="square" rtlCol="0">
            <a:spAutoFit/>
          </a:bodyPr>
          <a:lstStyle/>
          <a:p>
            <a:r>
              <a:rPr lang="en-US" sz="2400" b="1" dirty="0" smtClean="0">
                <a:solidFill>
                  <a:srgbClr val="FF0000"/>
                </a:solidFill>
              </a:rPr>
              <a:t>reduce</a:t>
            </a:r>
            <a:endParaRPr lang="en-US" sz="2400" b="1" dirty="0">
              <a:solidFill>
                <a:srgbClr val="FF0000"/>
              </a:solidFill>
            </a:endParaRPr>
          </a:p>
        </p:txBody>
      </p:sp>
      <p:sp>
        <p:nvSpPr>
          <p:cNvPr id="13" name="TextBox 12"/>
          <p:cNvSpPr txBox="1"/>
          <p:nvPr/>
        </p:nvSpPr>
        <p:spPr>
          <a:xfrm>
            <a:off x="4648200" y="5486400"/>
            <a:ext cx="1905000" cy="461665"/>
          </a:xfrm>
          <a:prstGeom prst="rect">
            <a:avLst/>
          </a:prstGeom>
          <a:noFill/>
        </p:spPr>
        <p:txBody>
          <a:bodyPr wrap="square" rtlCol="0">
            <a:spAutoFit/>
          </a:bodyPr>
          <a:lstStyle/>
          <a:p>
            <a:r>
              <a:rPr lang="en-US" sz="2400" b="1" dirty="0" smtClean="0">
                <a:solidFill>
                  <a:srgbClr val="FF0000"/>
                </a:solidFill>
              </a:rPr>
              <a:t>irreducible</a:t>
            </a:r>
            <a:endParaRPr lang="en-US" sz="2400" b="1" dirty="0">
              <a:solidFill>
                <a:srgbClr val="FF0000"/>
              </a:solidFill>
            </a:endParaRPr>
          </a:p>
        </p:txBody>
      </p:sp>
      <p:sp>
        <p:nvSpPr>
          <p:cNvPr id="14" name="TextBox 13"/>
          <p:cNvSpPr txBox="1"/>
          <p:nvPr/>
        </p:nvSpPr>
        <p:spPr>
          <a:xfrm>
            <a:off x="2743200" y="5481935"/>
            <a:ext cx="1676400" cy="461665"/>
          </a:xfrm>
          <a:prstGeom prst="rect">
            <a:avLst/>
          </a:prstGeom>
          <a:noFill/>
        </p:spPr>
        <p:txBody>
          <a:bodyPr wrap="square" rtlCol="0">
            <a:spAutoFit/>
          </a:bodyPr>
          <a:lstStyle/>
          <a:p>
            <a:r>
              <a:rPr lang="en-US" sz="2400" b="1" dirty="0" smtClean="0">
                <a:solidFill>
                  <a:srgbClr val="FF0000"/>
                </a:solidFill>
              </a:rPr>
              <a:t>reduction</a:t>
            </a:r>
            <a:endParaRPr lang="en-US" sz="2400" b="1" dirty="0">
              <a:solidFill>
                <a:srgbClr val="FF0000"/>
              </a:solidFill>
            </a:endParaRPr>
          </a:p>
        </p:txBody>
      </p:sp>
      <p:sp>
        <p:nvSpPr>
          <p:cNvPr id="15" name="TextBox 14"/>
          <p:cNvSpPr txBox="1"/>
          <p:nvPr/>
        </p:nvSpPr>
        <p:spPr>
          <a:xfrm>
            <a:off x="6934200" y="4872335"/>
            <a:ext cx="2133600" cy="461665"/>
          </a:xfrm>
          <a:prstGeom prst="rect">
            <a:avLst/>
          </a:prstGeom>
          <a:noFill/>
        </p:spPr>
        <p:txBody>
          <a:bodyPr wrap="square" rtlCol="0">
            <a:spAutoFit/>
          </a:bodyPr>
          <a:lstStyle/>
          <a:p>
            <a:r>
              <a:rPr lang="en-US" sz="2400" b="1" dirty="0" smtClean="0">
                <a:solidFill>
                  <a:srgbClr val="FF0000"/>
                </a:solidFill>
              </a:rPr>
              <a:t>energetically</a:t>
            </a:r>
            <a:endParaRPr lang="en-US" sz="2400" b="1" dirty="0">
              <a:solidFill>
                <a:srgbClr val="FF0000"/>
              </a:solidFill>
            </a:endParaRPr>
          </a:p>
        </p:txBody>
      </p:sp>
      <p:sp>
        <p:nvSpPr>
          <p:cNvPr id="16" name="TextBox 15"/>
          <p:cNvSpPr txBox="1"/>
          <p:nvPr/>
        </p:nvSpPr>
        <p:spPr>
          <a:xfrm>
            <a:off x="6934200" y="5181600"/>
            <a:ext cx="2133600" cy="461665"/>
          </a:xfrm>
          <a:prstGeom prst="rect">
            <a:avLst/>
          </a:prstGeom>
          <a:noFill/>
        </p:spPr>
        <p:txBody>
          <a:bodyPr wrap="square" rtlCol="0">
            <a:spAutoFit/>
          </a:bodyPr>
          <a:lstStyle/>
          <a:p>
            <a:r>
              <a:rPr lang="en-US" sz="2400" b="1" dirty="0" smtClean="0">
                <a:solidFill>
                  <a:srgbClr val="FF0000"/>
                </a:solidFill>
              </a:rPr>
              <a:t>enormously</a:t>
            </a:r>
            <a:endParaRPr lang="en-US" sz="2400" b="1" dirty="0">
              <a:solidFill>
                <a:srgbClr val="FF0000"/>
              </a:solidFill>
            </a:endParaRPr>
          </a:p>
        </p:txBody>
      </p:sp>
      <p:sp>
        <p:nvSpPr>
          <p:cNvPr id="17" name="TextBox 16"/>
          <p:cNvSpPr txBox="1"/>
          <p:nvPr/>
        </p:nvSpPr>
        <p:spPr>
          <a:xfrm>
            <a:off x="990600" y="5786735"/>
            <a:ext cx="1905000" cy="461665"/>
          </a:xfrm>
          <a:prstGeom prst="rect">
            <a:avLst/>
          </a:prstGeom>
          <a:noFill/>
        </p:spPr>
        <p:txBody>
          <a:bodyPr wrap="square" rtlCol="0">
            <a:spAutoFit/>
          </a:bodyPr>
          <a:lstStyle/>
          <a:p>
            <a:r>
              <a:rPr lang="en-US" sz="2400" b="1" dirty="0" smtClean="0">
                <a:solidFill>
                  <a:srgbClr val="FF0000"/>
                </a:solidFill>
              </a:rPr>
              <a:t>suggest</a:t>
            </a:r>
            <a:endParaRPr lang="en-US" sz="2400" b="1" dirty="0">
              <a:solidFill>
                <a:srgbClr val="FF0000"/>
              </a:solidFill>
            </a:endParaRPr>
          </a:p>
        </p:txBody>
      </p:sp>
      <p:sp>
        <p:nvSpPr>
          <p:cNvPr id="18" name="TextBox 17"/>
          <p:cNvSpPr txBox="1"/>
          <p:nvPr/>
        </p:nvSpPr>
        <p:spPr>
          <a:xfrm>
            <a:off x="2667000" y="5786735"/>
            <a:ext cx="1905000" cy="461665"/>
          </a:xfrm>
          <a:prstGeom prst="rect">
            <a:avLst/>
          </a:prstGeom>
          <a:noFill/>
        </p:spPr>
        <p:txBody>
          <a:bodyPr wrap="square" rtlCol="0">
            <a:spAutoFit/>
          </a:bodyPr>
          <a:lstStyle/>
          <a:p>
            <a:r>
              <a:rPr lang="en-US" sz="2400" b="1" dirty="0" smtClean="0">
                <a:solidFill>
                  <a:srgbClr val="FF0000"/>
                </a:solidFill>
              </a:rPr>
              <a:t>suggestion</a:t>
            </a:r>
            <a:endParaRPr lang="en-US" sz="2400" b="1" dirty="0">
              <a:solidFill>
                <a:srgbClr val="FF0000"/>
              </a:solidFill>
            </a:endParaRPr>
          </a:p>
        </p:txBody>
      </p:sp>
      <p:sp>
        <p:nvSpPr>
          <p:cNvPr id="19" name="TextBox 18"/>
          <p:cNvSpPr txBox="1"/>
          <p:nvPr/>
        </p:nvSpPr>
        <p:spPr>
          <a:xfrm>
            <a:off x="4724400" y="5786735"/>
            <a:ext cx="1905000" cy="461665"/>
          </a:xfrm>
          <a:prstGeom prst="rect">
            <a:avLst/>
          </a:prstGeom>
          <a:noFill/>
        </p:spPr>
        <p:txBody>
          <a:bodyPr wrap="square" rtlCol="0">
            <a:spAutoFit/>
          </a:bodyPr>
          <a:lstStyle/>
          <a:p>
            <a:r>
              <a:rPr lang="en-US" sz="2400" b="1" dirty="0" smtClean="0">
                <a:solidFill>
                  <a:srgbClr val="FF0000"/>
                </a:solidFill>
              </a:rPr>
              <a:t>suggestive</a:t>
            </a:r>
            <a:endParaRPr lang="en-US" sz="2400" b="1" dirty="0">
              <a:solidFill>
                <a:srgbClr val="FF0000"/>
              </a:solidFill>
            </a:endParaRPr>
          </a:p>
        </p:txBody>
      </p:sp>
      <p:sp>
        <p:nvSpPr>
          <p:cNvPr id="20" name="TextBox 19"/>
          <p:cNvSpPr txBox="1"/>
          <p:nvPr/>
        </p:nvSpPr>
        <p:spPr>
          <a:xfrm>
            <a:off x="381000" y="6091535"/>
            <a:ext cx="1905000" cy="461665"/>
          </a:xfrm>
          <a:prstGeom prst="rect">
            <a:avLst/>
          </a:prstGeom>
          <a:noFill/>
        </p:spPr>
        <p:txBody>
          <a:bodyPr wrap="square" rtlCol="0">
            <a:spAutoFit/>
          </a:bodyPr>
          <a:lstStyle/>
          <a:p>
            <a:r>
              <a:rPr lang="en-US" sz="2400" b="1" dirty="0" smtClean="0">
                <a:solidFill>
                  <a:srgbClr val="FF0000"/>
                </a:solidFill>
              </a:rPr>
              <a:t>drip</a:t>
            </a:r>
            <a:endParaRPr lang="en-US" sz="2400" b="1" dirty="0">
              <a:solidFill>
                <a:srgbClr val="FF0000"/>
              </a:solidFill>
            </a:endParaRPr>
          </a:p>
        </p:txBody>
      </p:sp>
      <p:sp>
        <p:nvSpPr>
          <p:cNvPr id="21" name="TextBox 20"/>
          <p:cNvSpPr txBox="1"/>
          <p:nvPr/>
        </p:nvSpPr>
        <p:spPr>
          <a:xfrm>
            <a:off x="3048000" y="6091535"/>
            <a:ext cx="1905000" cy="461665"/>
          </a:xfrm>
          <a:prstGeom prst="rect">
            <a:avLst/>
          </a:prstGeom>
          <a:noFill/>
        </p:spPr>
        <p:txBody>
          <a:bodyPr wrap="square" rtlCol="0">
            <a:spAutoFit/>
          </a:bodyPr>
          <a:lstStyle/>
          <a:p>
            <a:r>
              <a:rPr lang="en-US" sz="2400" b="1" dirty="0" smtClean="0">
                <a:solidFill>
                  <a:srgbClr val="FF0000"/>
                </a:solidFill>
              </a:rPr>
              <a:t>drop</a:t>
            </a:r>
            <a:endParaRPr lang="en-US" sz="2400" b="1" dirty="0">
              <a:solidFill>
                <a:srgbClr val="FF0000"/>
              </a:solidFill>
            </a:endParaRPr>
          </a:p>
        </p:txBody>
      </p:sp>
      <p:sp>
        <p:nvSpPr>
          <p:cNvPr id="22" name="TextBox 21"/>
          <p:cNvSpPr txBox="1"/>
          <p:nvPr/>
        </p:nvSpPr>
        <p:spPr>
          <a:xfrm>
            <a:off x="876300" y="6400800"/>
            <a:ext cx="1409700" cy="461665"/>
          </a:xfrm>
          <a:prstGeom prst="rect">
            <a:avLst/>
          </a:prstGeom>
          <a:noFill/>
        </p:spPr>
        <p:txBody>
          <a:bodyPr wrap="square" rtlCol="0">
            <a:spAutoFit/>
          </a:bodyPr>
          <a:lstStyle/>
          <a:p>
            <a:r>
              <a:rPr lang="en-US" sz="2400" b="1" dirty="0" smtClean="0">
                <a:solidFill>
                  <a:srgbClr val="FF0000"/>
                </a:solidFill>
              </a:rPr>
              <a:t>waste</a:t>
            </a:r>
            <a:endParaRPr lang="en-US" sz="2400" b="1" dirty="0">
              <a:solidFill>
                <a:srgbClr val="FF0000"/>
              </a:solidFill>
            </a:endParaRPr>
          </a:p>
        </p:txBody>
      </p:sp>
      <p:sp>
        <p:nvSpPr>
          <p:cNvPr id="23" name="TextBox 22"/>
          <p:cNvSpPr txBox="1"/>
          <p:nvPr/>
        </p:nvSpPr>
        <p:spPr>
          <a:xfrm>
            <a:off x="2743200" y="6400800"/>
            <a:ext cx="1257300" cy="461665"/>
          </a:xfrm>
          <a:prstGeom prst="rect">
            <a:avLst/>
          </a:prstGeom>
          <a:noFill/>
        </p:spPr>
        <p:txBody>
          <a:bodyPr wrap="square" rtlCol="0">
            <a:spAutoFit/>
          </a:bodyPr>
          <a:lstStyle/>
          <a:p>
            <a:r>
              <a:rPr lang="en-US" sz="2400" b="1" dirty="0" smtClean="0">
                <a:solidFill>
                  <a:srgbClr val="FF0000"/>
                </a:solidFill>
              </a:rPr>
              <a:t>waste</a:t>
            </a:r>
            <a:endParaRPr lang="en-US" sz="2400" b="1" dirty="0">
              <a:solidFill>
                <a:srgbClr val="FF0000"/>
              </a:solidFill>
            </a:endParaRPr>
          </a:p>
        </p:txBody>
      </p:sp>
      <p:sp>
        <p:nvSpPr>
          <p:cNvPr id="24" name="TextBox 23"/>
          <p:cNvSpPr txBox="1"/>
          <p:nvPr/>
        </p:nvSpPr>
        <p:spPr>
          <a:xfrm>
            <a:off x="4724400" y="6400800"/>
            <a:ext cx="1447800" cy="461665"/>
          </a:xfrm>
          <a:prstGeom prst="rect">
            <a:avLst/>
          </a:prstGeom>
          <a:noFill/>
        </p:spPr>
        <p:txBody>
          <a:bodyPr wrap="square" rtlCol="0">
            <a:spAutoFit/>
          </a:bodyPr>
          <a:lstStyle/>
          <a:p>
            <a:r>
              <a:rPr lang="en-US" sz="2400" b="1" dirty="0" smtClean="0">
                <a:solidFill>
                  <a:srgbClr val="FF0000"/>
                </a:solidFill>
              </a:rPr>
              <a:t>wasteful</a:t>
            </a:r>
            <a:endParaRPr lang="en-US" sz="2400" b="1" dirty="0">
              <a:solidFill>
                <a:srgbClr val="FF0000"/>
              </a:solidFill>
            </a:endParaRPr>
          </a:p>
        </p:txBody>
      </p:sp>
      <p:sp>
        <p:nvSpPr>
          <p:cNvPr id="25" name="TextBox 24"/>
          <p:cNvSpPr txBox="1"/>
          <p:nvPr/>
        </p:nvSpPr>
        <p:spPr>
          <a:xfrm>
            <a:off x="7086600" y="6400800"/>
            <a:ext cx="1752600" cy="461665"/>
          </a:xfrm>
          <a:prstGeom prst="rect">
            <a:avLst/>
          </a:prstGeom>
          <a:noFill/>
        </p:spPr>
        <p:txBody>
          <a:bodyPr wrap="square" rtlCol="0">
            <a:spAutoFit/>
          </a:bodyPr>
          <a:lstStyle/>
          <a:p>
            <a:r>
              <a:rPr lang="en-US" sz="2400" b="1" dirty="0" smtClean="0">
                <a:solidFill>
                  <a:srgbClr val="FF0000"/>
                </a:solidFill>
              </a:rPr>
              <a:t>wastefully</a:t>
            </a:r>
            <a:endParaRPr lang="en-US" sz="2400" b="1" dirty="0">
              <a:solidFill>
                <a:srgbClr val="FF0000"/>
              </a:solidFill>
            </a:endParaRPr>
          </a:p>
        </p:txBody>
      </p:sp>
    </p:spTree>
    <p:extLst>
      <p:ext uri="{BB962C8B-B14F-4D97-AF65-F5344CB8AC3E}">
        <p14:creationId xmlns:p14="http://schemas.microsoft.com/office/powerpoint/2010/main" val="1733656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42" presetClass="entr" presetSubtype="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fade">
                                      <p:cBhvr>
                                        <p:cTn id="51" dur="1000"/>
                                        <p:tgtEl>
                                          <p:spTgt spid="8"/>
                                        </p:tgtEl>
                                      </p:cBhvr>
                                    </p:animEffect>
                                    <p:anim calcmode="lin" valueType="num">
                                      <p:cBhvr>
                                        <p:cTn id="52" dur="1000" fill="hold"/>
                                        <p:tgtEl>
                                          <p:spTgt spid="8"/>
                                        </p:tgtEl>
                                        <p:attrNameLst>
                                          <p:attrName>ppt_x</p:attrName>
                                        </p:attrNameLst>
                                      </p:cBhvr>
                                      <p:tavLst>
                                        <p:tav tm="0">
                                          <p:val>
                                            <p:strVal val="#ppt_x"/>
                                          </p:val>
                                        </p:tav>
                                        <p:tav tm="100000">
                                          <p:val>
                                            <p:strVal val="#ppt_x"/>
                                          </p:val>
                                        </p:tav>
                                      </p:tavLst>
                                    </p:anim>
                                    <p:anim calcmode="lin" valueType="num">
                                      <p:cBhvr>
                                        <p:cTn id="5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barn(inVertical)">
                                      <p:cBhvr>
                                        <p:cTn id="58" dur="500"/>
                                        <p:tgtEl>
                                          <p:spTgt spid="9"/>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0"/>
                                        </p:tgtEl>
                                        <p:attrNameLst>
                                          <p:attrName>style.visibility</p:attrName>
                                        </p:attrNameLst>
                                      </p:cBhvr>
                                      <p:to>
                                        <p:strVal val="visible"/>
                                      </p:to>
                                    </p:set>
                                    <p:anim calcmode="lin" valueType="num">
                                      <p:cBhvr additive="base">
                                        <p:cTn id="63" dur="500" fill="hold"/>
                                        <p:tgtEl>
                                          <p:spTgt spid="10"/>
                                        </p:tgtEl>
                                        <p:attrNameLst>
                                          <p:attrName>ppt_x</p:attrName>
                                        </p:attrNameLst>
                                      </p:cBhvr>
                                      <p:tavLst>
                                        <p:tav tm="0">
                                          <p:val>
                                            <p:strVal val="#ppt_x"/>
                                          </p:val>
                                        </p:tav>
                                        <p:tav tm="100000">
                                          <p:val>
                                            <p:strVal val="#ppt_x"/>
                                          </p:val>
                                        </p:tav>
                                      </p:tavLst>
                                    </p:anim>
                                    <p:anim calcmode="lin" valueType="num">
                                      <p:cBhvr additive="base">
                                        <p:cTn id="6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grpId="0" nodeType="clickEffect">
                                  <p:stCondLst>
                                    <p:cond delay="0"/>
                                  </p:stCondLst>
                                  <p:childTnLst>
                                    <p:set>
                                      <p:cBhvr>
                                        <p:cTn id="68" dur="1" fill="hold">
                                          <p:stCondLst>
                                            <p:cond delay="0"/>
                                          </p:stCondLst>
                                        </p:cTn>
                                        <p:tgtEl>
                                          <p:spTgt spid="15"/>
                                        </p:tgtEl>
                                        <p:attrNameLst>
                                          <p:attrName>style.visibility</p:attrName>
                                        </p:attrNameLst>
                                      </p:cBhvr>
                                      <p:to>
                                        <p:strVal val="visible"/>
                                      </p:to>
                                    </p:set>
                                    <p:animEffect transition="in" filter="barn(inVertical)">
                                      <p:cBhvr>
                                        <p:cTn id="69" dur="500"/>
                                        <p:tgtEl>
                                          <p:spTgt spid="15"/>
                                        </p:tgtEl>
                                      </p:cBhvr>
                                    </p:animEffect>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11"/>
                                        </p:tgtEl>
                                        <p:attrNameLst>
                                          <p:attrName>style.visibility</p:attrName>
                                        </p:attrNameLst>
                                      </p:cBhvr>
                                      <p:to>
                                        <p:strVal val="visible"/>
                                      </p:to>
                                    </p:set>
                                    <p:anim calcmode="lin" valueType="num">
                                      <p:cBhvr additive="base">
                                        <p:cTn id="74" dur="500" fill="hold"/>
                                        <p:tgtEl>
                                          <p:spTgt spid="11"/>
                                        </p:tgtEl>
                                        <p:attrNameLst>
                                          <p:attrName>ppt_x</p:attrName>
                                        </p:attrNameLst>
                                      </p:cBhvr>
                                      <p:tavLst>
                                        <p:tav tm="0">
                                          <p:val>
                                            <p:strVal val="#ppt_x"/>
                                          </p:val>
                                        </p:tav>
                                        <p:tav tm="100000">
                                          <p:val>
                                            <p:strVal val="#ppt_x"/>
                                          </p:val>
                                        </p:tav>
                                      </p:tavLst>
                                    </p:anim>
                                    <p:anim calcmode="lin" valueType="num">
                                      <p:cBhvr additive="base">
                                        <p:cTn id="7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16"/>
                                        </p:tgtEl>
                                        <p:attrNameLst>
                                          <p:attrName>style.visibility</p:attrName>
                                        </p:attrNameLst>
                                      </p:cBhvr>
                                      <p:to>
                                        <p:strVal val="visible"/>
                                      </p:to>
                                    </p:set>
                                    <p:animEffect transition="in" filter="fade">
                                      <p:cBhvr>
                                        <p:cTn id="80" dur="500"/>
                                        <p:tgtEl>
                                          <p:spTgt spid="16"/>
                                        </p:tgtEl>
                                      </p:cBhvr>
                                    </p:animEffect>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2"/>
                                        </p:tgtEl>
                                        <p:attrNameLst>
                                          <p:attrName>style.visibility</p:attrName>
                                        </p:attrNameLst>
                                      </p:cBhvr>
                                      <p:to>
                                        <p:strVal val="visible"/>
                                      </p:to>
                                    </p:set>
                                    <p:anim calcmode="lin" valueType="num">
                                      <p:cBhvr additive="base">
                                        <p:cTn id="85" dur="500" fill="hold"/>
                                        <p:tgtEl>
                                          <p:spTgt spid="12"/>
                                        </p:tgtEl>
                                        <p:attrNameLst>
                                          <p:attrName>ppt_x</p:attrName>
                                        </p:attrNameLst>
                                      </p:cBhvr>
                                      <p:tavLst>
                                        <p:tav tm="0">
                                          <p:val>
                                            <p:strVal val="#ppt_x"/>
                                          </p:val>
                                        </p:tav>
                                        <p:tav tm="100000">
                                          <p:val>
                                            <p:strVal val="#ppt_x"/>
                                          </p:val>
                                        </p:tav>
                                      </p:tavLst>
                                    </p:anim>
                                    <p:anim calcmode="lin" valueType="num">
                                      <p:cBhvr additive="base">
                                        <p:cTn id="8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4"/>
                                        </p:tgtEl>
                                        <p:attrNameLst>
                                          <p:attrName>style.visibility</p:attrName>
                                        </p:attrNameLst>
                                      </p:cBhvr>
                                      <p:to>
                                        <p:strVal val="visible"/>
                                      </p:to>
                                    </p:set>
                                    <p:anim calcmode="lin" valueType="num">
                                      <p:cBhvr additive="base">
                                        <p:cTn id="91" dur="500" fill="hold"/>
                                        <p:tgtEl>
                                          <p:spTgt spid="14"/>
                                        </p:tgtEl>
                                        <p:attrNameLst>
                                          <p:attrName>ppt_x</p:attrName>
                                        </p:attrNameLst>
                                      </p:cBhvr>
                                      <p:tavLst>
                                        <p:tav tm="0">
                                          <p:val>
                                            <p:strVal val="#ppt_x"/>
                                          </p:val>
                                        </p:tav>
                                        <p:tav tm="100000">
                                          <p:val>
                                            <p:strVal val="#ppt_x"/>
                                          </p:val>
                                        </p:tav>
                                      </p:tavLst>
                                    </p:anim>
                                    <p:anim calcmode="lin" valueType="num">
                                      <p:cBhvr additive="base">
                                        <p:cTn id="9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3"/>
                                        </p:tgtEl>
                                        <p:attrNameLst>
                                          <p:attrName>style.visibility</p:attrName>
                                        </p:attrNameLst>
                                      </p:cBhvr>
                                      <p:to>
                                        <p:strVal val="visible"/>
                                      </p:to>
                                    </p:set>
                                    <p:anim calcmode="lin" valueType="num">
                                      <p:cBhvr additive="base">
                                        <p:cTn id="97" dur="500" fill="hold"/>
                                        <p:tgtEl>
                                          <p:spTgt spid="13"/>
                                        </p:tgtEl>
                                        <p:attrNameLst>
                                          <p:attrName>ppt_x</p:attrName>
                                        </p:attrNameLst>
                                      </p:cBhvr>
                                      <p:tavLst>
                                        <p:tav tm="0">
                                          <p:val>
                                            <p:strVal val="#ppt_x"/>
                                          </p:val>
                                        </p:tav>
                                        <p:tav tm="100000">
                                          <p:val>
                                            <p:strVal val="#ppt_x"/>
                                          </p:val>
                                        </p:tav>
                                      </p:tavLst>
                                    </p:anim>
                                    <p:anim calcmode="lin" valueType="num">
                                      <p:cBhvr additive="base">
                                        <p:cTn id="9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17"/>
                                        </p:tgtEl>
                                        <p:attrNameLst>
                                          <p:attrName>style.visibility</p:attrName>
                                        </p:attrNameLst>
                                      </p:cBhvr>
                                      <p:to>
                                        <p:strVal val="visible"/>
                                      </p:to>
                                    </p:set>
                                    <p:anim calcmode="lin" valueType="num">
                                      <p:cBhvr additive="base">
                                        <p:cTn id="103" dur="500" fill="hold"/>
                                        <p:tgtEl>
                                          <p:spTgt spid="17"/>
                                        </p:tgtEl>
                                        <p:attrNameLst>
                                          <p:attrName>ppt_x</p:attrName>
                                        </p:attrNameLst>
                                      </p:cBhvr>
                                      <p:tavLst>
                                        <p:tav tm="0">
                                          <p:val>
                                            <p:strVal val="#ppt_x"/>
                                          </p:val>
                                        </p:tav>
                                        <p:tav tm="100000">
                                          <p:val>
                                            <p:strVal val="#ppt_x"/>
                                          </p:val>
                                        </p:tav>
                                      </p:tavLst>
                                    </p:anim>
                                    <p:anim calcmode="lin" valueType="num">
                                      <p:cBhvr additive="base">
                                        <p:cTn id="10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18"/>
                                        </p:tgtEl>
                                        <p:attrNameLst>
                                          <p:attrName>style.visibility</p:attrName>
                                        </p:attrNameLst>
                                      </p:cBhvr>
                                      <p:to>
                                        <p:strVal val="visible"/>
                                      </p:to>
                                    </p:set>
                                    <p:anim calcmode="lin" valueType="num">
                                      <p:cBhvr additive="base">
                                        <p:cTn id="109" dur="500" fill="hold"/>
                                        <p:tgtEl>
                                          <p:spTgt spid="18"/>
                                        </p:tgtEl>
                                        <p:attrNameLst>
                                          <p:attrName>ppt_x</p:attrName>
                                        </p:attrNameLst>
                                      </p:cBhvr>
                                      <p:tavLst>
                                        <p:tav tm="0">
                                          <p:val>
                                            <p:strVal val="#ppt_x"/>
                                          </p:val>
                                        </p:tav>
                                        <p:tav tm="100000">
                                          <p:val>
                                            <p:strVal val="#ppt_x"/>
                                          </p:val>
                                        </p:tav>
                                      </p:tavLst>
                                    </p:anim>
                                    <p:anim calcmode="lin" valueType="num">
                                      <p:cBhvr additive="base">
                                        <p:cTn id="11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19"/>
                                        </p:tgtEl>
                                        <p:attrNameLst>
                                          <p:attrName>style.visibility</p:attrName>
                                        </p:attrNameLst>
                                      </p:cBhvr>
                                      <p:to>
                                        <p:strVal val="visible"/>
                                      </p:to>
                                    </p:set>
                                    <p:anim calcmode="lin" valueType="num">
                                      <p:cBhvr additive="base">
                                        <p:cTn id="115" dur="500" fill="hold"/>
                                        <p:tgtEl>
                                          <p:spTgt spid="19"/>
                                        </p:tgtEl>
                                        <p:attrNameLst>
                                          <p:attrName>ppt_x</p:attrName>
                                        </p:attrNameLst>
                                      </p:cBhvr>
                                      <p:tavLst>
                                        <p:tav tm="0">
                                          <p:val>
                                            <p:strVal val="#ppt_x"/>
                                          </p:val>
                                        </p:tav>
                                        <p:tav tm="100000">
                                          <p:val>
                                            <p:strVal val="#ppt_x"/>
                                          </p:val>
                                        </p:tav>
                                      </p:tavLst>
                                    </p:anim>
                                    <p:anim calcmode="lin" valueType="num">
                                      <p:cBhvr additive="base">
                                        <p:cTn id="11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20"/>
                                        </p:tgtEl>
                                        <p:attrNameLst>
                                          <p:attrName>style.visibility</p:attrName>
                                        </p:attrNameLst>
                                      </p:cBhvr>
                                      <p:to>
                                        <p:strVal val="visible"/>
                                      </p:to>
                                    </p:set>
                                    <p:anim calcmode="lin" valueType="num">
                                      <p:cBhvr additive="base">
                                        <p:cTn id="121" dur="500" fill="hold"/>
                                        <p:tgtEl>
                                          <p:spTgt spid="20"/>
                                        </p:tgtEl>
                                        <p:attrNameLst>
                                          <p:attrName>ppt_x</p:attrName>
                                        </p:attrNameLst>
                                      </p:cBhvr>
                                      <p:tavLst>
                                        <p:tav tm="0">
                                          <p:val>
                                            <p:strVal val="#ppt_x"/>
                                          </p:val>
                                        </p:tav>
                                        <p:tav tm="100000">
                                          <p:val>
                                            <p:strVal val="#ppt_x"/>
                                          </p:val>
                                        </p:tav>
                                      </p:tavLst>
                                    </p:anim>
                                    <p:anim calcmode="lin" valueType="num">
                                      <p:cBhvr additive="base">
                                        <p:cTn id="12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21"/>
                                        </p:tgtEl>
                                        <p:attrNameLst>
                                          <p:attrName>style.visibility</p:attrName>
                                        </p:attrNameLst>
                                      </p:cBhvr>
                                      <p:to>
                                        <p:strVal val="visible"/>
                                      </p:to>
                                    </p:set>
                                    <p:anim calcmode="lin" valueType="num">
                                      <p:cBhvr additive="base">
                                        <p:cTn id="127" dur="500" fill="hold"/>
                                        <p:tgtEl>
                                          <p:spTgt spid="21"/>
                                        </p:tgtEl>
                                        <p:attrNameLst>
                                          <p:attrName>ppt_x</p:attrName>
                                        </p:attrNameLst>
                                      </p:cBhvr>
                                      <p:tavLst>
                                        <p:tav tm="0">
                                          <p:val>
                                            <p:strVal val="#ppt_x"/>
                                          </p:val>
                                        </p:tav>
                                        <p:tav tm="100000">
                                          <p:val>
                                            <p:strVal val="#ppt_x"/>
                                          </p:val>
                                        </p:tav>
                                      </p:tavLst>
                                    </p:anim>
                                    <p:anim calcmode="lin" valueType="num">
                                      <p:cBhvr additive="base">
                                        <p:cTn id="12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22"/>
                                        </p:tgtEl>
                                        <p:attrNameLst>
                                          <p:attrName>style.visibility</p:attrName>
                                        </p:attrNameLst>
                                      </p:cBhvr>
                                      <p:to>
                                        <p:strVal val="visible"/>
                                      </p:to>
                                    </p:set>
                                    <p:anim calcmode="lin" valueType="num">
                                      <p:cBhvr additive="base">
                                        <p:cTn id="133" dur="500" fill="hold"/>
                                        <p:tgtEl>
                                          <p:spTgt spid="22"/>
                                        </p:tgtEl>
                                        <p:attrNameLst>
                                          <p:attrName>ppt_x</p:attrName>
                                        </p:attrNameLst>
                                      </p:cBhvr>
                                      <p:tavLst>
                                        <p:tav tm="0">
                                          <p:val>
                                            <p:strVal val="#ppt_x"/>
                                          </p:val>
                                        </p:tav>
                                        <p:tav tm="100000">
                                          <p:val>
                                            <p:strVal val="#ppt_x"/>
                                          </p:val>
                                        </p:tav>
                                      </p:tavLst>
                                    </p:anim>
                                    <p:anim calcmode="lin" valueType="num">
                                      <p:cBhvr additive="base">
                                        <p:cTn id="13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23"/>
                                        </p:tgtEl>
                                        <p:attrNameLst>
                                          <p:attrName>style.visibility</p:attrName>
                                        </p:attrNameLst>
                                      </p:cBhvr>
                                      <p:to>
                                        <p:strVal val="visible"/>
                                      </p:to>
                                    </p:set>
                                    <p:anim calcmode="lin" valueType="num">
                                      <p:cBhvr additive="base">
                                        <p:cTn id="139" dur="500" fill="hold"/>
                                        <p:tgtEl>
                                          <p:spTgt spid="23"/>
                                        </p:tgtEl>
                                        <p:attrNameLst>
                                          <p:attrName>ppt_x</p:attrName>
                                        </p:attrNameLst>
                                      </p:cBhvr>
                                      <p:tavLst>
                                        <p:tav tm="0">
                                          <p:val>
                                            <p:strVal val="#ppt_x"/>
                                          </p:val>
                                        </p:tav>
                                        <p:tav tm="100000">
                                          <p:val>
                                            <p:strVal val="#ppt_x"/>
                                          </p:val>
                                        </p:tav>
                                      </p:tavLst>
                                    </p:anim>
                                    <p:anim calcmode="lin" valueType="num">
                                      <p:cBhvr additive="base">
                                        <p:cTn id="14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grpId="0" nodeType="clickEffect">
                                  <p:stCondLst>
                                    <p:cond delay="0"/>
                                  </p:stCondLst>
                                  <p:childTnLst>
                                    <p:set>
                                      <p:cBhvr>
                                        <p:cTn id="144" dur="1" fill="hold">
                                          <p:stCondLst>
                                            <p:cond delay="0"/>
                                          </p:stCondLst>
                                        </p:cTn>
                                        <p:tgtEl>
                                          <p:spTgt spid="24"/>
                                        </p:tgtEl>
                                        <p:attrNameLst>
                                          <p:attrName>style.visibility</p:attrName>
                                        </p:attrNameLst>
                                      </p:cBhvr>
                                      <p:to>
                                        <p:strVal val="visible"/>
                                      </p:to>
                                    </p:set>
                                    <p:anim calcmode="lin" valueType="num">
                                      <p:cBhvr additive="base">
                                        <p:cTn id="145" dur="500" fill="hold"/>
                                        <p:tgtEl>
                                          <p:spTgt spid="24"/>
                                        </p:tgtEl>
                                        <p:attrNameLst>
                                          <p:attrName>ppt_x</p:attrName>
                                        </p:attrNameLst>
                                      </p:cBhvr>
                                      <p:tavLst>
                                        <p:tav tm="0">
                                          <p:val>
                                            <p:strVal val="#ppt_x"/>
                                          </p:val>
                                        </p:tav>
                                        <p:tav tm="100000">
                                          <p:val>
                                            <p:strVal val="#ppt_x"/>
                                          </p:val>
                                        </p:tav>
                                      </p:tavLst>
                                    </p:anim>
                                    <p:anim calcmode="lin" valueType="num">
                                      <p:cBhvr additive="base">
                                        <p:cTn id="14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grpId="0" nodeType="clickEffect">
                                  <p:stCondLst>
                                    <p:cond delay="0"/>
                                  </p:stCondLst>
                                  <p:childTnLst>
                                    <p:set>
                                      <p:cBhvr>
                                        <p:cTn id="150" dur="1" fill="hold">
                                          <p:stCondLst>
                                            <p:cond delay="0"/>
                                          </p:stCondLst>
                                        </p:cTn>
                                        <p:tgtEl>
                                          <p:spTgt spid="25"/>
                                        </p:tgtEl>
                                        <p:attrNameLst>
                                          <p:attrName>style.visibility</p:attrName>
                                        </p:attrNameLst>
                                      </p:cBhvr>
                                      <p:to>
                                        <p:strVal val="visible"/>
                                      </p:to>
                                    </p:set>
                                    <p:anim calcmode="lin" valueType="num">
                                      <p:cBhvr additive="base">
                                        <p:cTn id="151" dur="500" fill="hold"/>
                                        <p:tgtEl>
                                          <p:spTgt spid="25"/>
                                        </p:tgtEl>
                                        <p:attrNameLst>
                                          <p:attrName>ppt_x</p:attrName>
                                        </p:attrNameLst>
                                      </p:cBhvr>
                                      <p:tavLst>
                                        <p:tav tm="0">
                                          <p:val>
                                            <p:strVal val="#ppt_x"/>
                                          </p:val>
                                        </p:tav>
                                        <p:tav tm="100000">
                                          <p:val>
                                            <p:strVal val="#ppt_x"/>
                                          </p:val>
                                        </p:tav>
                                      </p:tavLst>
                                    </p:anim>
                                    <p:anim calcmode="lin" valueType="num">
                                      <p:cBhvr additive="base">
                                        <p:cTn id="15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75467"/>
            <a:ext cx="8610599" cy="3450696"/>
          </a:xfrm>
        </p:spPr>
        <p:txBody>
          <a:bodyPr>
            <a:normAutofit fontScale="92500"/>
          </a:bodyPr>
          <a:lstStyle/>
          <a:p>
            <a:pPr marL="457200" lvl="0" indent="-457200">
              <a:buFont typeface="+mj-lt"/>
              <a:buAutoNum type="arabicPeriod"/>
            </a:pPr>
            <a:r>
              <a:rPr lang="en-US" b="1" dirty="0">
                <a:solidFill>
                  <a:srgbClr val="7030A0"/>
                </a:solidFill>
              </a:rPr>
              <a:t>He's very </a:t>
            </a:r>
            <a:r>
              <a:rPr lang="en-US" b="1" dirty="0" smtClean="0">
                <a:solidFill>
                  <a:srgbClr val="7030A0"/>
                </a:solidFill>
              </a:rPr>
              <a:t>________________</a:t>
            </a:r>
            <a:r>
              <a:rPr lang="en-US" b="1" dirty="0">
                <a:solidFill>
                  <a:srgbClr val="7030A0"/>
                </a:solidFill>
              </a:rPr>
              <a:t>for a man of his age, isn't he? (energy)</a:t>
            </a:r>
          </a:p>
          <a:p>
            <a:pPr marL="457200" lvl="0" indent="-457200">
              <a:buFont typeface="+mj-lt"/>
              <a:buAutoNum type="arabicPeriod"/>
            </a:pPr>
            <a:r>
              <a:rPr lang="en-US" b="1" dirty="0">
                <a:solidFill>
                  <a:srgbClr val="7030A0"/>
                </a:solidFill>
              </a:rPr>
              <a:t>The show was </a:t>
            </a:r>
            <a:r>
              <a:rPr lang="en-US" b="1" dirty="0" smtClean="0">
                <a:solidFill>
                  <a:srgbClr val="7030A0"/>
                </a:solidFill>
              </a:rPr>
              <a:t>________________</a:t>
            </a:r>
            <a:r>
              <a:rPr lang="en-US" b="1" dirty="0">
                <a:solidFill>
                  <a:srgbClr val="7030A0"/>
                </a:solidFill>
              </a:rPr>
              <a:t>popular. (enormous)</a:t>
            </a:r>
          </a:p>
          <a:p>
            <a:pPr marL="457200" lvl="0" indent="-457200">
              <a:buFont typeface="+mj-lt"/>
              <a:buAutoNum type="arabicPeriod"/>
            </a:pPr>
            <a:r>
              <a:rPr lang="en-US" b="1" dirty="0">
                <a:solidFill>
                  <a:srgbClr val="7030A0"/>
                </a:solidFill>
              </a:rPr>
              <a:t>Guests staying 14 nights will receive a 10</a:t>
            </a:r>
            <a:r>
              <a:rPr lang="en-US" b="1" dirty="0" smtClean="0">
                <a:solidFill>
                  <a:srgbClr val="7030A0"/>
                </a:solidFill>
              </a:rPr>
              <a:t>%_____________. </a:t>
            </a:r>
            <a:r>
              <a:rPr lang="en-US" b="1" dirty="0">
                <a:solidFill>
                  <a:srgbClr val="7030A0"/>
                </a:solidFill>
              </a:rPr>
              <a:t>(reduce)</a:t>
            </a:r>
          </a:p>
          <a:p>
            <a:pPr marL="457200" lvl="0" indent="-457200">
              <a:buFont typeface="+mj-lt"/>
              <a:buAutoNum type="arabicPeriod"/>
            </a:pPr>
            <a:r>
              <a:rPr lang="en-US" b="1" dirty="0">
                <a:solidFill>
                  <a:srgbClr val="7030A0"/>
                </a:solidFill>
              </a:rPr>
              <a:t>There were little </a:t>
            </a:r>
            <a:r>
              <a:rPr lang="en-US" b="1" dirty="0" smtClean="0">
                <a:solidFill>
                  <a:srgbClr val="7030A0"/>
                </a:solidFill>
              </a:rPr>
              <a:t>______________</a:t>
            </a:r>
            <a:r>
              <a:rPr lang="en-US" b="1" dirty="0">
                <a:solidFill>
                  <a:srgbClr val="7030A0"/>
                </a:solidFill>
              </a:rPr>
              <a:t>of paint on the kitchen floor. (drip)</a:t>
            </a:r>
          </a:p>
          <a:p>
            <a:pPr marL="457200" lvl="0" indent="-457200">
              <a:buFont typeface="+mj-lt"/>
              <a:buAutoNum type="arabicPeriod"/>
            </a:pPr>
            <a:r>
              <a:rPr lang="en-US" b="1" dirty="0">
                <a:solidFill>
                  <a:srgbClr val="7030A0"/>
                </a:solidFill>
              </a:rPr>
              <a:t>The water shortage is due to </a:t>
            </a:r>
            <a:r>
              <a:rPr lang="en-US" b="1" dirty="0" smtClean="0">
                <a:solidFill>
                  <a:srgbClr val="7030A0"/>
                </a:solidFill>
              </a:rPr>
              <a:t>_______________</a:t>
            </a:r>
            <a:r>
              <a:rPr lang="en-US" b="1" dirty="0">
                <a:solidFill>
                  <a:srgbClr val="7030A0"/>
                </a:solidFill>
              </a:rPr>
              <a:t>consumption during a period of drought.(waste)</a:t>
            </a:r>
          </a:p>
          <a:p>
            <a:pPr marL="0" indent="0">
              <a:buNone/>
            </a:pPr>
            <a:r>
              <a:rPr lang="en-US" b="1" dirty="0">
                <a:solidFill>
                  <a:srgbClr val="7030A0"/>
                </a:solidFill>
              </a:rPr>
              <a:t> </a:t>
            </a:r>
          </a:p>
          <a:p>
            <a:endParaRPr lang="en-US" dirty="0"/>
          </a:p>
        </p:txBody>
      </p:sp>
      <p:sp>
        <p:nvSpPr>
          <p:cNvPr id="3" name="Title 2"/>
          <p:cNvSpPr>
            <a:spLocks noGrp="1"/>
          </p:cNvSpPr>
          <p:nvPr>
            <p:ph type="title"/>
          </p:nvPr>
        </p:nvSpPr>
        <p:spPr>
          <a:xfrm>
            <a:off x="152400" y="338328"/>
            <a:ext cx="8915400" cy="1252728"/>
          </a:xfrm>
        </p:spPr>
        <p:txBody>
          <a:bodyPr>
            <a:normAutofit/>
          </a:bodyPr>
          <a:lstStyle/>
          <a:p>
            <a:r>
              <a:rPr lang="en-US" sz="2000" b="1" dirty="0" smtClean="0">
                <a:solidFill>
                  <a:schemeClr val="tx1"/>
                </a:solidFill>
              </a:rPr>
              <a:t> </a:t>
            </a:r>
            <a:r>
              <a:rPr lang="en-US" sz="2000" b="1" dirty="0">
                <a:solidFill>
                  <a:schemeClr val="tx1"/>
                </a:solidFill>
              </a:rPr>
              <a:t>Fill in the blank in each sentence with the correct form of the word in </a:t>
            </a:r>
            <a:r>
              <a:rPr lang="en-US" sz="2000" b="1" dirty="0" smtClean="0">
                <a:solidFill>
                  <a:schemeClr val="tx1"/>
                </a:solidFill>
              </a:rPr>
              <a:t>brackets</a:t>
            </a:r>
            <a:r>
              <a:rPr lang="en-US" sz="2000" dirty="0" smtClean="0"/>
              <a:t>.</a:t>
            </a:r>
            <a:endParaRPr lang="en-US" sz="2000" dirty="0"/>
          </a:p>
        </p:txBody>
      </p:sp>
      <p:sp>
        <p:nvSpPr>
          <p:cNvPr id="4" name="TextBox 3"/>
          <p:cNvSpPr txBox="1"/>
          <p:nvPr/>
        </p:nvSpPr>
        <p:spPr>
          <a:xfrm>
            <a:off x="2438400" y="2743200"/>
            <a:ext cx="1295400" cy="369332"/>
          </a:xfrm>
          <a:prstGeom prst="rect">
            <a:avLst/>
          </a:prstGeom>
          <a:noFill/>
        </p:spPr>
        <p:txBody>
          <a:bodyPr wrap="square" rtlCol="0">
            <a:spAutoFit/>
          </a:bodyPr>
          <a:lstStyle/>
          <a:p>
            <a:r>
              <a:rPr lang="en-US" b="1" dirty="0" smtClean="0">
                <a:solidFill>
                  <a:srgbClr val="FF0000"/>
                </a:solidFill>
              </a:rPr>
              <a:t>energetic</a:t>
            </a:r>
            <a:endParaRPr lang="en-US" b="1" dirty="0">
              <a:solidFill>
                <a:srgbClr val="FF0000"/>
              </a:solidFill>
            </a:endParaRPr>
          </a:p>
        </p:txBody>
      </p:sp>
      <p:sp>
        <p:nvSpPr>
          <p:cNvPr id="5" name="TextBox 4"/>
          <p:cNvSpPr txBox="1"/>
          <p:nvPr/>
        </p:nvSpPr>
        <p:spPr>
          <a:xfrm>
            <a:off x="3048000" y="3124200"/>
            <a:ext cx="1371600" cy="369332"/>
          </a:xfrm>
          <a:prstGeom prst="rect">
            <a:avLst/>
          </a:prstGeom>
          <a:noFill/>
        </p:spPr>
        <p:txBody>
          <a:bodyPr wrap="square" rtlCol="0">
            <a:spAutoFit/>
          </a:bodyPr>
          <a:lstStyle/>
          <a:p>
            <a:r>
              <a:rPr lang="en-US" b="1" dirty="0" smtClean="0">
                <a:solidFill>
                  <a:srgbClr val="FF0000"/>
                </a:solidFill>
              </a:rPr>
              <a:t>enormously</a:t>
            </a:r>
            <a:endParaRPr lang="en-US" b="1" dirty="0">
              <a:solidFill>
                <a:srgbClr val="FF0000"/>
              </a:solidFill>
            </a:endParaRPr>
          </a:p>
        </p:txBody>
      </p:sp>
      <p:sp>
        <p:nvSpPr>
          <p:cNvPr id="6" name="TextBox 5"/>
          <p:cNvSpPr txBox="1"/>
          <p:nvPr/>
        </p:nvSpPr>
        <p:spPr>
          <a:xfrm>
            <a:off x="6172200" y="3505200"/>
            <a:ext cx="1295400" cy="369332"/>
          </a:xfrm>
          <a:prstGeom prst="rect">
            <a:avLst/>
          </a:prstGeom>
          <a:noFill/>
        </p:spPr>
        <p:txBody>
          <a:bodyPr wrap="square" rtlCol="0">
            <a:spAutoFit/>
          </a:bodyPr>
          <a:lstStyle/>
          <a:p>
            <a:r>
              <a:rPr lang="en-US" b="1" dirty="0" smtClean="0">
                <a:solidFill>
                  <a:srgbClr val="FF0000"/>
                </a:solidFill>
              </a:rPr>
              <a:t>reduction</a:t>
            </a:r>
            <a:endParaRPr lang="en-US" b="1" dirty="0">
              <a:solidFill>
                <a:srgbClr val="FF0000"/>
              </a:solidFill>
            </a:endParaRPr>
          </a:p>
        </p:txBody>
      </p:sp>
      <p:sp>
        <p:nvSpPr>
          <p:cNvPr id="7" name="TextBox 6"/>
          <p:cNvSpPr txBox="1"/>
          <p:nvPr/>
        </p:nvSpPr>
        <p:spPr>
          <a:xfrm>
            <a:off x="3352800" y="3962400"/>
            <a:ext cx="1295400" cy="369332"/>
          </a:xfrm>
          <a:prstGeom prst="rect">
            <a:avLst/>
          </a:prstGeom>
          <a:noFill/>
        </p:spPr>
        <p:txBody>
          <a:bodyPr wrap="square" rtlCol="0">
            <a:spAutoFit/>
          </a:bodyPr>
          <a:lstStyle/>
          <a:p>
            <a:r>
              <a:rPr lang="en-US" b="1" dirty="0" smtClean="0">
                <a:solidFill>
                  <a:srgbClr val="FF0000"/>
                </a:solidFill>
              </a:rPr>
              <a:t>drops</a:t>
            </a:r>
            <a:endParaRPr lang="en-US" b="1" dirty="0">
              <a:solidFill>
                <a:srgbClr val="FF0000"/>
              </a:solidFill>
            </a:endParaRPr>
          </a:p>
        </p:txBody>
      </p:sp>
      <p:sp>
        <p:nvSpPr>
          <p:cNvPr id="8" name="TextBox 7"/>
          <p:cNvSpPr txBox="1"/>
          <p:nvPr/>
        </p:nvSpPr>
        <p:spPr>
          <a:xfrm>
            <a:off x="4724400" y="4648200"/>
            <a:ext cx="1295400" cy="369332"/>
          </a:xfrm>
          <a:prstGeom prst="rect">
            <a:avLst/>
          </a:prstGeom>
          <a:noFill/>
        </p:spPr>
        <p:txBody>
          <a:bodyPr wrap="square" rtlCol="0">
            <a:spAutoFit/>
          </a:bodyPr>
          <a:lstStyle/>
          <a:p>
            <a:r>
              <a:rPr lang="en-US" b="1" dirty="0" smtClean="0">
                <a:solidFill>
                  <a:srgbClr val="FF0000"/>
                </a:solidFill>
              </a:rPr>
              <a:t>wasteful</a:t>
            </a:r>
            <a:endParaRPr lang="en-US" b="1" dirty="0">
              <a:solidFill>
                <a:srgbClr val="FF0000"/>
              </a:solidFill>
            </a:endParaRPr>
          </a:p>
        </p:txBody>
      </p:sp>
    </p:spTree>
    <p:extLst>
      <p:ext uri="{BB962C8B-B14F-4D97-AF65-F5344CB8AC3E}">
        <p14:creationId xmlns:p14="http://schemas.microsoft.com/office/powerpoint/2010/main" val="3520105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3" dur="500"/>
                                        <p:tgtEl>
                                          <p:spTgt spid="2">
                                            <p:txEl>
                                              <p:pRg st="0" end="0"/>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6" dur="500"/>
                                        <p:tgtEl>
                                          <p:spTgt spid="2">
                                            <p:txEl>
                                              <p:pRg st="1" end="1"/>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9" dur="500"/>
                                        <p:tgtEl>
                                          <p:spTgt spid="2">
                                            <p:txEl>
                                              <p:pRg st="2" end="2"/>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randombar(horizontal)">
                                      <p:cBhvr>
                                        <p:cTn id="22" dur="500"/>
                                        <p:tgtEl>
                                          <p:spTgt spid="2">
                                            <p:txEl>
                                              <p:pRg st="3" end="3"/>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randombar(horizontal)">
                                      <p:cBhvr>
                                        <p:cTn id="25" dur="500"/>
                                        <p:tgtEl>
                                          <p:spTgt spid="2">
                                            <p:txEl>
                                              <p:pRg st="4" end="4"/>
                                            </p:txEl>
                                          </p:spTgt>
                                        </p:tgtEl>
                                      </p:cBhvr>
                                    </p:animEffect>
                                  </p:childTnLst>
                                </p:cTn>
                              </p:par>
                              <p:par>
                                <p:cTn id="26" presetID="14" presetClass="entr" presetSubtype="10" fill="hold" nodeType="with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randombar(horizontal)">
                                      <p:cBhvr>
                                        <p:cTn id="28" dur="500"/>
                                        <p:tgtEl>
                                          <p:spTgt spid="2">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4">
                                            <p:txEl>
                                              <p:pRg st="0" end="0"/>
                                            </p:txEl>
                                          </p:spTgt>
                                        </p:tgtEl>
                                        <p:attrNameLst>
                                          <p:attrName>style.visibility</p:attrName>
                                        </p:attrNameLst>
                                      </p:cBhvr>
                                      <p:to>
                                        <p:strVal val="visible"/>
                                      </p:to>
                                    </p:set>
                                    <p:animEffect transition="in" filter="barn(inVertical)">
                                      <p:cBhvr>
                                        <p:cTn id="33" dur="500"/>
                                        <p:tgtEl>
                                          <p:spTgt spid="4">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5">
                                            <p:txEl>
                                              <p:pRg st="0" end="0"/>
                                            </p:txEl>
                                          </p:spTgt>
                                        </p:tgtEl>
                                        <p:attrNameLst>
                                          <p:attrName>style.visibility</p:attrName>
                                        </p:attrNameLst>
                                      </p:cBhvr>
                                      <p:to>
                                        <p:strVal val="visible"/>
                                      </p:to>
                                    </p:set>
                                    <p:animEffect transition="in" filter="barn(inVertical)">
                                      <p:cBhvr>
                                        <p:cTn id="38" dur="500"/>
                                        <p:tgtEl>
                                          <p:spTgt spid="5">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Effect transition="in" filter="barn(inVertical)">
                                      <p:cBhvr>
                                        <p:cTn id="43" dur="500"/>
                                        <p:tgtEl>
                                          <p:spTgt spid="6">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7">
                                            <p:txEl>
                                              <p:pRg st="0" end="0"/>
                                            </p:txEl>
                                          </p:spTgt>
                                        </p:tgtEl>
                                        <p:attrNameLst>
                                          <p:attrName>style.visibility</p:attrName>
                                        </p:attrNameLst>
                                      </p:cBhvr>
                                      <p:to>
                                        <p:strVal val="visible"/>
                                      </p:to>
                                    </p:set>
                                    <p:animEffect transition="in" filter="barn(inVertical)">
                                      <p:cBhvr>
                                        <p:cTn id="48" dur="500"/>
                                        <p:tgtEl>
                                          <p:spTgt spid="7">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8">
                                            <p:txEl>
                                              <p:pRg st="0" end="0"/>
                                            </p:txEl>
                                          </p:spTgt>
                                        </p:tgtEl>
                                        <p:attrNameLst>
                                          <p:attrName>style.visibility</p:attrName>
                                        </p:attrNameLst>
                                      </p:cBhvr>
                                      <p:to>
                                        <p:strVal val="visible"/>
                                      </p:to>
                                    </p:set>
                                    <p:animEffect transition="in" filter="barn(inVertical)">
                                      <p:cBhvr>
                                        <p:cTn id="53"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3.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4.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5.xml><?xml version="1.0" encoding="utf-8"?>
<a:theme xmlns:a="http://schemas.openxmlformats.org/drawingml/2006/main" name="1_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853</Words>
  <Application>Microsoft Office PowerPoint</Application>
  <PresentationFormat>On-screen Show (4:3)</PresentationFormat>
  <Paragraphs>181</Paragraphs>
  <Slides>11</Slides>
  <Notes>0</Notes>
  <HiddenSlides>0</HiddenSlides>
  <MMClips>0</MMClips>
  <ScaleCrop>false</ScaleCrop>
  <HeadingPairs>
    <vt:vector size="4" baseType="variant">
      <vt:variant>
        <vt:lpstr>Theme</vt:lpstr>
      </vt:variant>
      <vt:variant>
        <vt:i4>5</vt:i4>
      </vt:variant>
      <vt:variant>
        <vt:lpstr>Slide Titles</vt:lpstr>
      </vt:variant>
      <vt:variant>
        <vt:i4>11</vt:i4>
      </vt:variant>
    </vt:vector>
  </HeadingPairs>
  <TitlesOfParts>
    <vt:vector size="16" baseType="lpstr">
      <vt:lpstr>Office Theme</vt:lpstr>
      <vt:lpstr>Apex</vt:lpstr>
      <vt:lpstr>Trek</vt:lpstr>
      <vt:lpstr>Waveform</vt:lpstr>
      <vt:lpstr>1_Waveform</vt:lpstr>
      <vt:lpstr>AN PHU JUNIOR HIGH SCHOOL THU DUC CITY</vt:lpstr>
      <vt:lpstr>UNIT SEVEN SAVING ENERGY Lesson one </vt:lpstr>
      <vt:lpstr>Fill in the blank in each sentence with the correct verbs below. (điền vào chổ trống trong mỗi câu, sử dụng các động bên dưới.) </vt:lpstr>
      <vt:lpstr> LISTEN AND READ  </vt:lpstr>
      <vt:lpstr>Complete the following sentences, using the words in the conversation between Mrs. Mi and Mrs. Ha. ( Hoàn thành các câu sử dung từ trong đoạn đối thoại giữa bà Mi và bà Hà )   </vt:lpstr>
      <vt:lpstr>Match the words in the 1st column to their meanings in the 2nd column. How do you say these words in Vietnamese?  Copy the words in your notebook. (Nối các từ ở cột thứ nhất với nghĩa của chúng ở cột 2 và cho biết nghĩa tiếng việt của chúng. Chép các từ vào vở)   </vt:lpstr>
      <vt:lpstr>True or False? Check the boxes.  Then correct the false statements. Đúng hay sai? Đánh dấu vào các khung . Sau đó sửa các câu sai. </vt:lpstr>
      <vt:lpstr>Put the following words in the correct column according to their parts of speech. Then copy them in your notebook. (Đặt các từ dưới đây vào đúng cột dựa theo từ loại.  Sau đó chép chúng vào vở)  </vt:lpstr>
      <vt:lpstr> Fill in the blank in each sentence with the correct form of the word in brackets.</vt:lpstr>
      <vt:lpstr>HOMEWORK</vt:lpstr>
      <vt:lpstr>THIS IS THE END OF LESSON ONE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NGUYEN VAN BE JUNIOR HIGH SCHOOL BINH THANH DISTRICT</dc:title>
  <dc:creator>admin</dc:creator>
  <cp:lastModifiedBy>admin</cp:lastModifiedBy>
  <cp:revision>14</cp:revision>
  <dcterms:created xsi:type="dcterms:W3CDTF">2020-04-06T06:34:12Z</dcterms:created>
  <dcterms:modified xsi:type="dcterms:W3CDTF">2021-02-17T15:18:35Z</dcterms:modified>
</cp:coreProperties>
</file>